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4"/>
  </p:sldMasterIdLst>
  <p:notesMasterIdLst>
    <p:notesMasterId r:id="rId20"/>
  </p:notesMasterIdLst>
  <p:handoutMasterIdLst>
    <p:handoutMasterId r:id="rId21"/>
  </p:handoutMasterIdLst>
  <p:sldIdLst>
    <p:sldId id="278" r:id="rId5"/>
    <p:sldId id="282" r:id="rId6"/>
    <p:sldId id="271" r:id="rId7"/>
    <p:sldId id="284" r:id="rId8"/>
    <p:sldId id="294" r:id="rId9"/>
    <p:sldId id="293" r:id="rId10"/>
    <p:sldId id="289" r:id="rId11"/>
    <p:sldId id="295" r:id="rId12"/>
    <p:sldId id="296" r:id="rId13"/>
    <p:sldId id="297" r:id="rId14"/>
    <p:sldId id="298" r:id="rId15"/>
    <p:sldId id="299" r:id="rId16"/>
    <p:sldId id="290" r:id="rId17"/>
    <p:sldId id="288" r:id="rId18"/>
    <p:sldId id="29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388" autoAdjust="0"/>
  </p:normalViewPr>
  <p:slideViewPr>
    <p:cSldViewPr snapToGrid="0">
      <p:cViewPr>
        <p:scale>
          <a:sx n="66" d="100"/>
          <a:sy n="66" d="100"/>
        </p:scale>
        <p:origin x="1330" y="322"/>
      </p:cViewPr>
      <p:guideLst>
        <p:guide pos="3840"/>
        <p:guide orient="horz" pos="2160"/>
      </p:guideLst>
    </p:cSldViewPr>
  </p:slideViewPr>
  <p:outlineViewPr>
    <p:cViewPr>
      <p:scale>
        <a:sx n="33" d="100"/>
        <a:sy n="33" d="100"/>
      </p:scale>
      <p:origin x="0" y="-4320"/>
    </p:cViewPr>
  </p:outlineViewPr>
  <p:notesTextViewPr>
    <p:cViewPr>
      <p:scale>
        <a:sx n="1" d="1"/>
        <a:sy n="1" d="1"/>
      </p:scale>
      <p:origin x="0" y="0"/>
    </p:cViewPr>
  </p:notesTextViewPr>
  <p:sorterViewPr>
    <p:cViewPr>
      <p:scale>
        <a:sx n="100" d="100"/>
        <a:sy n="100" d="100"/>
      </p:scale>
      <p:origin x="0" y="-1757"/>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5F4DCF1-ECAF-F7A7-2FE7-5E8E893BC4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C1330B0-5BAC-7408-8C3C-78D8336840E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BC71B-6527-4638-937B-C93EB849CB02}" type="datetimeFigureOut">
              <a:rPr lang="en-US" smtClean="0"/>
              <a:t>4/24/2024</a:t>
            </a:fld>
            <a:endParaRPr lang="en-US" dirty="0"/>
          </a:p>
        </p:txBody>
      </p:sp>
      <p:sp>
        <p:nvSpPr>
          <p:cNvPr id="4" name="Footer Placeholder 3">
            <a:extLst>
              <a:ext uri="{FF2B5EF4-FFF2-40B4-BE49-F238E27FC236}">
                <a16:creationId xmlns:a16="http://schemas.microsoft.com/office/drawing/2014/main" id="{F0D7EEB3-E0A5-7440-F7ED-F59975ED1E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F548D11-7466-6432-3BF5-64A1A1FA59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A70580-B89C-4157-871D-6B9318EE5F58}" type="slidenum">
              <a:rPr lang="en-US" smtClean="0"/>
              <a:t>‹#›</a:t>
            </a:fld>
            <a:endParaRPr lang="en-US" dirty="0"/>
          </a:p>
        </p:txBody>
      </p:sp>
    </p:spTree>
    <p:extLst>
      <p:ext uri="{BB962C8B-B14F-4D97-AF65-F5344CB8AC3E}">
        <p14:creationId xmlns:p14="http://schemas.microsoft.com/office/powerpoint/2010/main" val="2943157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5465A2-8C9C-419F-9FD8-234480873777}" type="datetimeFigureOut">
              <a:rPr lang="en-US" smtClean="0"/>
              <a:t>4/24/2024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AF00E9-A49D-4007-B3B9-A3783809E505}" type="slidenum">
              <a:rPr lang="en-US" smtClean="0"/>
              <a:t>‹#›</a:t>
            </a:fld>
            <a:endParaRPr lang="en-US" dirty="0"/>
          </a:p>
        </p:txBody>
      </p:sp>
    </p:spTree>
    <p:extLst>
      <p:ext uri="{BB962C8B-B14F-4D97-AF65-F5344CB8AC3E}">
        <p14:creationId xmlns:p14="http://schemas.microsoft.com/office/powerpoint/2010/main" val="220969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a:t>
            </a:fld>
            <a:endParaRPr lang="en-US" dirty="0"/>
          </a:p>
        </p:txBody>
      </p:sp>
    </p:spTree>
    <p:extLst>
      <p:ext uri="{BB962C8B-B14F-4D97-AF65-F5344CB8AC3E}">
        <p14:creationId xmlns:p14="http://schemas.microsoft.com/office/powerpoint/2010/main" val="2189223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2</a:t>
            </a:fld>
            <a:endParaRPr lang="en-US" dirty="0"/>
          </a:p>
        </p:txBody>
      </p:sp>
    </p:spTree>
    <p:extLst>
      <p:ext uri="{BB962C8B-B14F-4D97-AF65-F5344CB8AC3E}">
        <p14:creationId xmlns:p14="http://schemas.microsoft.com/office/powerpoint/2010/main" val="560649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3</a:t>
            </a:fld>
            <a:endParaRPr lang="en-US" dirty="0"/>
          </a:p>
        </p:txBody>
      </p:sp>
    </p:spTree>
    <p:extLst>
      <p:ext uri="{BB962C8B-B14F-4D97-AF65-F5344CB8AC3E}">
        <p14:creationId xmlns:p14="http://schemas.microsoft.com/office/powerpoint/2010/main" val="603191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4</a:t>
            </a:fld>
            <a:endParaRPr lang="en-US" dirty="0"/>
          </a:p>
        </p:txBody>
      </p:sp>
    </p:spTree>
    <p:extLst>
      <p:ext uri="{BB962C8B-B14F-4D97-AF65-F5344CB8AC3E}">
        <p14:creationId xmlns:p14="http://schemas.microsoft.com/office/powerpoint/2010/main" val="386789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5</a:t>
            </a:fld>
            <a:endParaRPr lang="en-US" dirty="0"/>
          </a:p>
        </p:txBody>
      </p:sp>
    </p:spTree>
    <p:extLst>
      <p:ext uri="{BB962C8B-B14F-4D97-AF65-F5344CB8AC3E}">
        <p14:creationId xmlns:p14="http://schemas.microsoft.com/office/powerpoint/2010/main" val="3905744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6</a:t>
            </a:fld>
            <a:endParaRPr lang="en-US" dirty="0"/>
          </a:p>
        </p:txBody>
      </p:sp>
    </p:spTree>
    <p:extLst>
      <p:ext uri="{BB962C8B-B14F-4D97-AF65-F5344CB8AC3E}">
        <p14:creationId xmlns:p14="http://schemas.microsoft.com/office/powerpoint/2010/main" val="2296307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dirty="0"/>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93626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07730566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74893063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hasCustomPrompt="1"/>
          </p:nvPr>
        </p:nvSpPr>
        <p:spPr>
          <a:xfrm>
            <a:off x="7018020" y="662937"/>
            <a:ext cx="4624442" cy="5542025"/>
          </a:xfrm>
        </p:spPr>
        <p:txBody>
          <a:bodyPr vert="horz" wrap="square" lIns="0" tIns="0" rIns="0" bIns="0" rtlCol="0" anchor="ctr" anchorCtr="0">
            <a:normAutofit/>
          </a:bodyPr>
          <a:lstStyle>
            <a:lvl1pPr>
              <a:defRPr lang="en-US" dirty="0"/>
            </a:lvl1pPr>
          </a:lstStyle>
          <a:p>
            <a:pPr lvl="0">
              <a:lnSpc>
                <a:spcPct val="100000"/>
              </a:lnSpc>
            </a:pPr>
            <a:r>
              <a:rPr lang="en-US" dirty="0"/>
              <a:t>Click to add title</a:t>
            </a:r>
          </a:p>
        </p:txBody>
      </p:sp>
      <p:sp>
        <p:nvSpPr>
          <p:cNvPr id="9" name="Picture Placeholder 8">
            <a:extLst>
              <a:ext uri="{FF2B5EF4-FFF2-40B4-BE49-F238E27FC236}">
                <a16:creationId xmlns:a16="http://schemas.microsoft.com/office/drawing/2014/main" id="{988CE9D0-E6DB-A38D-ED84-A53D0493E6D0}"/>
              </a:ext>
            </a:extLst>
          </p:cNvPr>
          <p:cNvSpPr>
            <a:spLocks noGrp="1"/>
          </p:cNvSpPr>
          <p:nvPr>
            <p:ph type="pic" sz="quarter" idx="13" hasCustomPrompt="1"/>
          </p:nvPr>
        </p:nvSpPr>
        <p:spPr>
          <a:xfrm>
            <a:off x="0" y="0"/>
            <a:ext cx="6267450" cy="6858000"/>
          </a:xfrm>
        </p:spPr>
        <p:txBody>
          <a:bodyPr>
            <a:normAutofit/>
          </a:bodyPr>
          <a:lstStyle>
            <a:lvl1pPr marL="0" indent="0" algn="ctr">
              <a:buNone/>
              <a:defRPr sz="2000"/>
            </a:lvl1pPr>
          </a:lstStyle>
          <a:p>
            <a:r>
              <a:rPr lang="en-US" dirty="0"/>
              <a:t>Click icon to insert picture</a:t>
            </a:r>
          </a:p>
        </p:txBody>
      </p:sp>
    </p:spTree>
    <p:extLst>
      <p:ext uri="{BB962C8B-B14F-4D97-AF65-F5344CB8AC3E}">
        <p14:creationId xmlns:p14="http://schemas.microsoft.com/office/powerpoint/2010/main" val="411926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43C4A872-A473-BFD2-150E-387250C2B4DA}"/>
              </a:ext>
              <a:ext uri="{C183D7F6-B498-43B3-948B-1728B52AA6E4}">
                <adec:decorative xmlns:adec="http://schemas.microsoft.com/office/drawing/2017/decorative" val="1"/>
              </a:ext>
            </a:extLst>
          </p:cNvPr>
          <p:cNvGrpSpPr/>
          <p:nvPr userDrawn="1"/>
        </p:nvGrpSpPr>
        <p:grpSpPr>
          <a:xfrm>
            <a:off x="613998" y="5334748"/>
            <a:ext cx="678135" cy="990000"/>
            <a:chOff x="10490969" y="1448827"/>
            <a:chExt cx="678135" cy="990000"/>
          </a:xfrm>
        </p:grpSpPr>
        <p:sp>
          <p:nvSpPr>
            <p:cNvPr id="24" name="Freeform: Shape 23">
              <a:extLst>
                <a:ext uri="{FF2B5EF4-FFF2-40B4-BE49-F238E27FC236}">
                  <a16:creationId xmlns:a16="http://schemas.microsoft.com/office/drawing/2014/main" id="{C5C8D53B-A579-BCFA-58E8-C386DABC92CD}"/>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Oval 24">
              <a:extLst>
                <a:ext uri="{FF2B5EF4-FFF2-40B4-BE49-F238E27FC236}">
                  <a16:creationId xmlns:a16="http://schemas.microsoft.com/office/drawing/2014/main" id="{23A34CAC-4A03-ADDB-E97F-8675E68FC0B3}"/>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Oval 25">
              <a:extLst>
                <a:ext uri="{FF2B5EF4-FFF2-40B4-BE49-F238E27FC236}">
                  <a16:creationId xmlns:a16="http://schemas.microsoft.com/office/drawing/2014/main" id="{0C733506-2F0D-8F31-52D1-5244F04A706B}"/>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Freeform: Shape 26">
              <a:extLst>
                <a:ext uri="{FF2B5EF4-FFF2-40B4-BE49-F238E27FC236}">
                  <a16:creationId xmlns:a16="http://schemas.microsoft.com/office/drawing/2014/main" id="{29356E3D-E14C-9C43-7CE4-A7156B1E10DB}"/>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0" name="Title 19">
            <a:extLst>
              <a:ext uri="{FF2B5EF4-FFF2-40B4-BE49-F238E27FC236}">
                <a16:creationId xmlns:a16="http://schemas.microsoft.com/office/drawing/2014/main" id="{85C652DA-55F6-9691-4254-344E0A4E9ABF}"/>
              </a:ext>
            </a:extLst>
          </p:cNvPr>
          <p:cNvSpPr>
            <a:spLocks noGrp="1"/>
          </p:cNvSpPr>
          <p:nvPr>
            <p:ph type="title" hasCustomPrompt="1"/>
          </p:nvPr>
        </p:nvSpPr>
        <p:spPr>
          <a:xfrm>
            <a:off x="550863" y="483924"/>
            <a:ext cx="11090275" cy="1684059"/>
          </a:xfrm>
        </p:spPr>
        <p:txBody>
          <a:bodyPr anchor="b">
            <a:normAutofit/>
          </a:bodyPr>
          <a:lstStyle>
            <a:lvl1pPr>
              <a:defRPr sz="4000"/>
            </a:lvl1pPr>
          </a:lstStyle>
          <a:p>
            <a:r>
              <a:rPr lang="en-US" dirty="0"/>
              <a:t>Click to add title</a:t>
            </a:r>
          </a:p>
        </p:txBody>
      </p:sp>
      <p:sp>
        <p:nvSpPr>
          <p:cNvPr id="22" name="Content Placeholder 21">
            <a:extLst>
              <a:ext uri="{FF2B5EF4-FFF2-40B4-BE49-F238E27FC236}">
                <a16:creationId xmlns:a16="http://schemas.microsoft.com/office/drawing/2014/main" id="{4DB7AC4F-2818-7F0D-AC6A-736D5F2C7392}"/>
              </a:ext>
            </a:extLst>
          </p:cNvPr>
          <p:cNvSpPr>
            <a:spLocks noGrp="1"/>
          </p:cNvSpPr>
          <p:nvPr>
            <p:ph sz="quarter" idx="13" hasCustomPrompt="1"/>
          </p:nvPr>
        </p:nvSpPr>
        <p:spPr>
          <a:xfrm>
            <a:off x="550863" y="2419350"/>
            <a:ext cx="11090274" cy="3913188"/>
          </a:xfrm>
        </p:spPr>
        <p:txBody>
          <a:bodyPr>
            <a:normAutofit/>
          </a:bodyPr>
          <a:lstStyle>
            <a:lvl1pPr marL="0" indent="0">
              <a:buNone/>
              <a:defRPr sz="18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dirty="0"/>
          </a:p>
        </p:txBody>
      </p:sp>
      <p:grpSp>
        <p:nvGrpSpPr>
          <p:cNvPr id="5" name="Group 4">
            <a:extLst>
              <a:ext uri="{FF2B5EF4-FFF2-40B4-BE49-F238E27FC236}">
                <a16:creationId xmlns:a16="http://schemas.microsoft.com/office/drawing/2014/main" id="{6C61DF04-D7CB-2B19-8BB9-3E90A661973E}"/>
              </a:ext>
              <a:ext uri="{C183D7F6-B498-43B3-948B-1728B52AA6E4}">
                <adec:decorative xmlns:adec="http://schemas.microsoft.com/office/drawing/2017/decorative" val="1"/>
              </a:ext>
            </a:extLst>
          </p:cNvPr>
          <p:cNvGrpSpPr/>
          <p:nvPr userDrawn="1"/>
        </p:nvGrpSpPr>
        <p:grpSpPr>
          <a:xfrm>
            <a:off x="9010824" y="1514007"/>
            <a:ext cx="734257" cy="760506"/>
            <a:chOff x="5243759" y="1363788"/>
            <a:chExt cx="734257" cy="760506"/>
          </a:xfrm>
        </p:grpSpPr>
        <p:sp>
          <p:nvSpPr>
            <p:cNvPr id="6" name="Freeform 5">
              <a:extLst>
                <a:ext uri="{FF2B5EF4-FFF2-40B4-BE49-F238E27FC236}">
                  <a16:creationId xmlns:a16="http://schemas.microsoft.com/office/drawing/2014/main" id="{5DE1CC00-F893-E215-8086-65B6605C5FC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Freeform 6">
              <a:extLst>
                <a:ext uri="{FF2B5EF4-FFF2-40B4-BE49-F238E27FC236}">
                  <a16:creationId xmlns:a16="http://schemas.microsoft.com/office/drawing/2014/main" id="{6EBF50D9-F9B8-ADB3-8B4A-AF19564EE6EB}"/>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Freeform 8">
              <a:extLst>
                <a:ext uri="{FF2B5EF4-FFF2-40B4-BE49-F238E27FC236}">
                  <a16:creationId xmlns:a16="http://schemas.microsoft.com/office/drawing/2014/main" id="{80BE1060-7183-58F8-EEBF-64135EE82BC5}"/>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1" name="Oval 10">
            <a:extLst>
              <a:ext uri="{FF2B5EF4-FFF2-40B4-BE49-F238E27FC236}">
                <a16:creationId xmlns:a16="http://schemas.microsoft.com/office/drawing/2014/main" id="{E597A3BE-0D13-9033-E3FD-78202DB799C8}"/>
              </a:ext>
              <a:ext uri="{C183D7F6-B498-43B3-948B-1728B52AA6E4}">
                <adec:decorative xmlns:adec="http://schemas.microsoft.com/office/drawing/2017/decorative" val="1"/>
              </a:ext>
            </a:extLst>
          </p:cNvPr>
          <p:cNvSpPr>
            <a:spLocks noChangeAspect="1"/>
          </p:cNvSpPr>
          <p:nvPr userDrawn="1"/>
        </p:nvSpPr>
        <p:spPr>
          <a:xfrm>
            <a:off x="10168304"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2" name="Group 11">
            <a:extLst>
              <a:ext uri="{FF2B5EF4-FFF2-40B4-BE49-F238E27FC236}">
                <a16:creationId xmlns:a16="http://schemas.microsoft.com/office/drawing/2014/main" id="{D8867D9A-3F3B-94C3-244B-0006226AEF73}"/>
              </a:ext>
              <a:ext uri="{C183D7F6-B498-43B3-948B-1728B52AA6E4}">
                <adec:decorative xmlns:adec="http://schemas.microsoft.com/office/drawing/2017/decorative" val="1"/>
              </a:ext>
            </a:extLst>
          </p:cNvPr>
          <p:cNvGrpSpPr/>
          <p:nvPr userDrawn="1"/>
        </p:nvGrpSpPr>
        <p:grpSpPr>
          <a:xfrm flipH="1">
            <a:off x="9063019" y="3199533"/>
            <a:ext cx="3597052" cy="2615018"/>
            <a:chOff x="4541453" y="3199533"/>
            <a:chExt cx="3597052" cy="2615018"/>
          </a:xfrm>
        </p:grpSpPr>
        <p:sp>
          <p:nvSpPr>
            <p:cNvPr id="13" name="Freeform: Shape 38">
              <a:extLst>
                <a:ext uri="{FF2B5EF4-FFF2-40B4-BE49-F238E27FC236}">
                  <a16:creationId xmlns:a16="http://schemas.microsoft.com/office/drawing/2014/main" id="{955FC3D1-6227-A188-CCDB-11D573FD807A}"/>
                </a:ext>
              </a:extLst>
            </p:cNvPr>
            <p:cNvSpPr>
              <a:spLocks noChangeAspect="1"/>
            </p:cNvSpPr>
            <p:nvPr/>
          </p:nvSpPr>
          <p:spPr>
            <a:xfrm rot="18900000" flipV="1">
              <a:off x="4602175"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4" name="Group 13">
              <a:extLst>
                <a:ext uri="{FF2B5EF4-FFF2-40B4-BE49-F238E27FC236}">
                  <a16:creationId xmlns:a16="http://schemas.microsoft.com/office/drawing/2014/main" id="{AE6BE70E-C41E-449D-A48C-4EB6BB7DC20D}"/>
                </a:ext>
              </a:extLst>
            </p:cNvPr>
            <p:cNvGrpSpPr/>
            <p:nvPr/>
          </p:nvGrpSpPr>
          <p:grpSpPr>
            <a:xfrm>
              <a:off x="4541453" y="3199533"/>
              <a:ext cx="3478701" cy="2615018"/>
              <a:chOff x="-481151" y="3199533"/>
              <a:chExt cx="3478701" cy="2615018"/>
            </a:xfrm>
          </p:grpSpPr>
          <p:sp>
            <p:nvSpPr>
              <p:cNvPr id="15" name="Freeform: Shape 32">
                <a:extLst>
                  <a:ext uri="{FF2B5EF4-FFF2-40B4-BE49-F238E27FC236}">
                    <a16:creationId xmlns:a16="http://schemas.microsoft.com/office/drawing/2014/main" id="{B7C0B12B-49BE-7855-18FB-8583C8DD9617}"/>
                  </a:ext>
                </a:extLst>
              </p:cNvPr>
              <p:cNvSpPr>
                <a:spLocks noChangeAspect="1"/>
              </p:cNvSpPr>
              <p:nvPr userDrawn="1"/>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Oval 15">
                <a:extLst>
                  <a:ext uri="{FF2B5EF4-FFF2-40B4-BE49-F238E27FC236}">
                    <a16:creationId xmlns:a16="http://schemas.microsoft.com/office/drawing/2014/main" id="{67C78A37-D378-70D3-D6E3-AB9400EB583E}"/>
                  </a:ext>
                </a:extLst>
              </p:cNvPr>
              <p:cNvSpPr/>
              <p:nvPr userDrawn="1"/>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grpSp>
        <p:nvGrpSpPr>
          <p:cNvPr id="17" name="Group 16">
            <a:extLst>
              <a:ext uri="{FF2B5EF4-FFF2-40B4-BE49-F238E27FC236}">
                <a16:creationId xmlns:a16="http://schemas.microsoft.com/office/drawing/2014/main" id="{02491172-466F-19CC-B639-A1C3CAB1D43A}"/>
              </a:ext>
              <a:ext uri="{C183D7F6-B498-43B3-948B-1728B52AA6E4}">
                <adec:decorative xmlns:adec="http://schemas.microsoft.com/office/drawing/2017/decorative" val="1"/>
              </a:ext>
            </a:extLst>
          </p:cNvPr>
          <p:cNvGrpSpPr/>
          <p:nvPr userDrawn="1"/>
        </p:nvGrpSpPr>
        <p:grpSpPr>
          <a:xfrm>
            <a:off x="5690545" y="4100655"/>
            <a:ext cx="1335600" cy="1262947"/>
            <a:chOff x="10145015" y="2343978"/>
            <a:chExt cx="1335600" cy="1262947"/>
          </a:xfrm>
        </p:grpSpPr>
        <p:sp>
          <p:nvSpPr>
            <p:cNvPr id="18" name="Freeform: Shape 25">
              <a:extLst>
                <a:ext uri="{FF2B5EF4-FFF2-40B4-BE49-F238E27FC236}">
                  <a16:creationId xmlns:a16="http://schemas.microsoft.com/office/drawing/2014/main" id="{45EC885D-265C-397B-5DAF-57A66CDA30B5}"/>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Oval 18">
              <a:extLst>
                <a:ext uri="{FF2B5EF4-FFF2-40B4-BE49-F238E27FC236}">
                  <a16:creationId xmlns:a16="http://schemas.microsoft.com/office/drawing/2014/main" id="{3601DB21-D937-2F89-DC26-063DFC7800C8}"/>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22076535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550863" y="4045464"/>
            <a:ext cx="11115355" cy="2286000"/>
          </a:xfrm>
        </p:spPr>
        <p:txBody>
          <a:bodyPr anchor="ctr">
            <a:noAutofit/>
          </a:bodyPr>
          <a:lstStyle>
            <a:lvl1pPr algn="l">
              <a:defRPr sz="5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hasCustomPrompt="1"/>
          </p:nvPr>
        </p:nvSpPr>
        <p:spPr>
          <a:xfrm>
            <a:off x="0" y="4594"/>
            <a:ext cx="12192000" cy="3771878"/>
          </a:xfrm>
        </p:spPr>
        <p:txBody>
          <a:bodyPr>
            <a:noAutofit/>
          </a:bodyPr>
          <a:lstStyle>
            <a:lvl1pPr marL="0" indent="0" algn="ctr">
              <a:buNone/>
              <a:defRPr sz="2000"/>
            </a:lvl1pPr>
          </a:lstStyle>
          <a:p>
            <a:r>
              <a:rPr lang="en-US" dirty="0"/>
              <a:t>Click icon to insert picture</a:t>
            </a:r>
          </a:p>
        </p:txBody>
      </p:sp>
      <p:sp>
        <p:nvSpPr>
          <p:cNvPr id="7" name="Oval 6">
            <a:extLst>
              <a:ext uri="{FF2B5EF4-FFF2-40B4-BE49-F238E27FC236}">
                <a16:creationId xmlns:a16="http://schemas.microsoft.com/office/drawing/2014/main" id="{57BF9F63-86BE-5515-AD3C-59481B3FF4B4}"/>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6732996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87E98C0-6053-9701-92D0-4EF9ADBC500C}"/>
              </a:ext>
              <a:ext uri="{C183D7F6-B498-43B3-948B-1728B52AA6E4}">
                <adec:decorative xmlns:adec="http://schemas.microsoft.com/office/drawing/2017/decorative" val="1"/>
              </a:ext>
            </a:extLst>
          </p:cNvPr>
          <p:cNvGrpSpPr/>
          <p:nvPr userDrawn="1"/>
        </p:nvGrpSpPr>
        <p:grpSpPr>
          <a:xfrm flipH="1" flipV="1">
            <a:off x="9063019" y="746716"/>
            <a:ext cx="3597052" cy="2615018"/>
            <a:chOff x="4541453" y="3199533"/>
            <a:chExt cx="3597052" cy="2615018"/>
          </a:xfrm>
        </p:grpSpPr>
        <p:sp>
          <p:nvSpPr>
            <p:cNvPr id="8" name="Freeform: Shape 38">
              <a:extLst>
                <a:ext uri="{FF2B5EF4-FFF2-40B4-BE49-F238E27FC236}">
                  <a16:creationId xmlns:a16="http://schemas.microsoft.com/office/drawing/2014/main" id="{C32B1A1D-760B-9D3D-A869-E50FC962A629}"/>
                </a:ext>
              </a:extLst>
            </p:cNvPr>
            <p:cNvSpPr>
              <a:spLocks noChangeAspect="1"/>
            </p:cNvSpPr>
            <p:nvPr/>
          </p:nvSpPr>
          <p:spPr>
            <a:xfrm rot="18900000" flipV="1">
              <a:off x="4602175"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D02EF78B-5BDF-8632-B9B1-087DB042EEC7}"/>
                </a:ext>
              </a:extLst>
            </p:cNvPr>
            <p:cNvGrpSpPr/>
            <p:nvPr/>
          </p:nvGrpSpPr>
          <p:grpSpPr>
            <a:xfrm>
              <a:off x="4541453" y="3199533"/>
              <a:ext cx="3478701" cy="2615018"/>
              <a:chOff x="-481151" y="3199533"/>
              <a:chExt cx="3478701" cy="2615018"/>
            </a:xfrm>
          </p:grpSpPr>
          <p:sp>
            <p:nvSpPr>
              <p:cNvPr id="10" name="Freeform: Shape 32">
                <a:extLst>
                  <a:ext uri="{FF2B5EF4-FFF2-40B4-BE49-F238E27FC236}">
                    <a16:creationId xmlns:a16="http://schemas.microsoft.com/office/drawing/2014/main" id="{5C54B3E8-515B-0865-9321-DB3793A62240}"/>
                  </a:ext>
                </a:extLst>
              </p:cNvPr>
              <p:cNvSpPr>
                <a:spLocks noChangeAspect="1"/>
              </p:cNvSpPr>
              <p:nvPr userDrawn="1"/>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Oval 10">
                <a:extLst>
                  <a:ext uri="{FF2B5EF4-FFF2-40B4-BE49-F238E27FC236}">
                    <a16:creationId xmlns:a16="http://schemas.microsoft.com/office/drawing/2014/main" id="{56E92718-2CCD-B15D-8DE5-46285BEA256B}"/>
                  </a:ext>
                </a:extLst>
              </p:cNvPr>
              <p:cNvSpPr/>
              <p:nvPr userDrawn="1"/>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grpSp>
        <p:nvGrpSpPr>
          <p:cNvPr id="19" name="Group 18">
            <a:extLst>
              <a:ext uri="{FF2B5EF4-FFF2-40B4-BE49-F238E27FC236}">
                <a16:creationId xmlns:a16="http://schemas.microsoft.com/office/drawing/2014/main" id="{AEA0B78B-84F0-8B85-40E8-678689DC13E6}"/>
              </a:ext>
              <a:ext uri="{C183D7F6-B498-43B3-948B-1728B52AA6E4}">
                <adec:decorative xmlns:adec="http://schemas.microsoft.com/office/drawing/2017/decorative" val="1"/>
              </a:ext>
            </a:extLst>
          </p:cNvPr>
          <p:cNvGrpSpPr/>
          <p:nvPr userDrawn="1"/>
        </p:nvGrpSpPr>
        <p:grpSpPr>
          <a:xfrm>
            <a:off x="8723112" y="5088958"/>
            <a:ext cx="1335600" cy="1262947"/>
            <a:chOff x="10145015" y="2343978"/>
            <a:chExt cx="1335600" cy="1262947"/>
          </a:xfrm>
        </p:grpSpPr>
        <p:sp>
          <p:nvSpPr>
            <p:cNvPr id="20" name="Freeform: Shape 25">
              <a:extLst>
                <a:ext uri="{FF2B5EF4-FFF2-40B4-BE49-F238E27FC236}">
                  <a16:creationId xmlns:a16="http://schemas.microsoft.com/office/drawing/2014/main" id="{2E5D7C6F-BF77-9B7D-5B12-7AF3ED280B43}"/>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Oval 20">
              <a:extLst>
                <a:ext uri="{FF2B5EF4-FFF2-40B4-BE49-F238E27FC236}">
                  <a16:creationId xmlns:a16="http://schemas.microsoft.com/office/drawing/2014/main" id="{FA599EE6-2673-0AD8-EAE0-45C79326015E}"/>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2" name="Group 1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hasCustomPrompt="1"/>
          </p:nvPr>
        </p:nvSpPr>
        <p:spPr>
          <a:xfrm>
            <a:off x="550862" y="498474"/>
            <a:ext cx="7960421" cy="1450217"/>
          </a:xfrm>
        </p:spPr>
        <p:txBody>
          <a:bodyPr vert="horz" wrap="square" lIns="0" tIns="0" rIns="0" bIns="0" rtlCol="0" anchor="t" anchorCtr="0">
            <a:normAutofit/>
          </a:bodyPr>
          <a:lstStyle>
            <a:lvl1pPr>
              <a:defRPr lang="en-US" sz="4000" dirty="0"/>
            </a:lvl1pPr>
          </a:lstStyle>
          <a:p>
            <a:pPr lvl="0">
              <a:lnSpc>
                <a:spcPct val="100000"/>
              </a:lnSpc>
            </a:pPr>
            <a:r>
              <a:rPr lang="en-US" dirty="0"/>
              <a:t>Click to add title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hasCustomPrompt="1"/>
          </p:nvPr>
        </p:nvSpPr>
        <p:spPr>
          <a:xfrm>
            <a:off x="581343" y="2103039"/>
            <a:ext cx="7929940" cy="3979625"/>
          </a:xfrm>
        </p:spPr>
        <p:txBody>
          <a:bodyPr>
            <a:normAutofit/>
          </a:bodyPr>
          <a:lstStyle>
            <a:lvl1pPr>
              <a:defRPr sz="18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2876630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600974" y="196900"/>
            <a:ext cx="4899628" cy="2331490"/>
          </a:xfrm>
        </p:spPr>
        <p:txBody>
          <a:bodyPr anchor="b" anchorCtr="0">
            <a:noAutofit/>
          </a:bodyPr>
          <a:lstStyle>
            <a:lvl1pPr algn="r">
              <a:defRPr sz="40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583162" y="2827209"/>
            <a:ext cx="4917440" cy="3442144"/>
          </a:xfrm>
        </p:spPr>
        <p:txBody>
          <a:bodyPr>
            <a:normAutofit/>
          </a:bodyPr>
          <a:lstStyle>
            <a:lvl1pPr marL="0" indent="0" algn="r">
              <a:buNone/>
              <a:defRPr sz="1800">
                <a:solidFill>
                  <a:schemeClr val="tx1"/>
                </a:solidFill>
              </a:defRPr>
            </a:lvl1pPr>
            <a:lvl2pPr algn="r">
              <a:defRPr sz="1200">
                <a:solidFill>
                  <a:schemeClr val="tx1"/>
                </a:solidFill>
              </a:defRPr>
            </a:lvl2pPr>
            <a:lvl3pPr algn="r">
              <a:defRPr sz="1200">
                <a:solidFill>
                  <a:schemeClr val="tx1"/>
                </a:solidFill>
              </a:defRPr>
            </a:lvl3pPr>
            <a:lvl4pPr algn="r">
              <a:defRPr sz="1200">
                <a:solidFill>
                  <a:schemeClr val="tx1"/>
                </a:solidFill>
              </a:defRPr>
            </a:lvl4pPr>
            <a:lvl5pPr algn="r">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BC013AD6-0EF3-2B25-DDBD-2DF706123AEE}"/>
              </a:ext>
            </a:extLst>
          </p:cNvPr>
          <p:cNvSpPr>
            <a:spLocks noGrp="1"/>
          </p:cNvSpPr>
          <p:nvPr>
            <p:ph type="pic" sz="quarter" idx="13"/>
          </p:nvPr>
        </p:nvSpPr>
        <p:spPr>
          <a:xfrm>
            <a:off x="6095588" y="0"/>
            <a:ext cx="6095998" cy="6858000"/>
          </a:xfrm>
        </p:spPr>
        <p:txBody>
          <a:bodyPr>
            <a:normAutofit/>
          </a:bodyPr>
          <a:lstStyle>
            <a:lvl1pPr marL="0" indent="0" algn="ctr">
              <a:buNone/>
              <a:defRPr sz="2000">
                <a:solidFill>
                  <a:schemeClr val="tx1"/>
                </a:solidFill>
              </a:defRPr>
            </a:lvl1pPr>
          </a:lstStyle>
          <a:p>
            <a:r>
              <a:rPr lang="en-US"/>
              <a:t>Click icon to add picture</a:t>
            </a:r>
            <a:endParaRPr lang="en-US" dirty="0"/>
          </a:p>
        </p:txBody>
      </p:sp>
      <p:grpSp>
        <p:nvGrpSpPr>
          <p:cNvPr id="4" name="Group 3">
            <a:extLst>
              <a:ext uri="{FF2B5EF4-FFF2-40B4-BE49-F238E27FC236}">
                <a16:creationId xmlns:a16="http://schemas.microsoft.com/office/drawing/2014/main" id="{A904CD02-7C7D-28DD-85A8-2FD92C29D32A}"/>
              </a:ext>
              <a:ext uri="{C183D7F6-B498-43B3-948B-1728B52AA6E4}">
                <adec:decorative xmlns:adec="http://schemas.microsoft.com/office/drawing/2017/decorative" val="1"/>
              </a:ext>
            </a:extLst>
          </p:cNvPr>
          <p:cNvGrpSpPr/>
          <p:nvPr userDrawn="1"/>
        </p:nvGrpSpPr>
        <p:grpSpPr>
          <a:xfrm>
            <a:off x="4803321" y="682622"/>
            <a:ext cx="734257" cy="760506"/>
            <a:chOff x="5243759" y="1363788"/>
            <a:chExt cx="734257" cy="760506"/>
          </a:xfrm>
        </p:grpSpPr>
        <p:sp>
          <p:nvSpPr>
            <p:cNvPr id="9" name="Freeform 5">
              <a:extLst>
                <a:ext uri="{FF2B5EF4-FFF2-40B4-BE49-F238E27FC236}">
                  <a16:creationId xmlns:a16="http://schemas.microsoft.com/office/drawing/2014/main" id="{FB7341D0-DC30-9661-B3E0-91DE7C37946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 name="Freeform 6">
              <a:extLst>
                <a:ext uri="{FF2B5EF4-FFF2-40B4-BE49-F238E27FC236}">
                  <a16:creationId xmlns:a16="http://schemas.microsoft.com/office/drawing/2014/main" id="{92A118B5-9F91-EA1B-3F95-6BFA5095544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Freeform 8">
              <a:extLst>
                <a:ext uri="{FF2B5EF4-FFF2-40B4-BE49-F238E27FC236}">
                  <a16:creationId xmlns:a16="http://schemas.microsoft.com/office/drawing/2014/main" id="{208891A5-91FA-D924-CB46-E74B50635001}"/>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5" name="Oval 14">
            <a:extLst>
              <a:ext uri="{FF2B5EF4-FFF2-40B4-BE49-F238E27FC236}">
                <a16:creationId xmlns:a16="http://schemas.microsoft.com/office/drawing/2014/main" id="{BE5F7483-2261-D4C4-30E3-2D379D8CA06D}"/>
              </a:ext>
              <a:ext uri="{C183D7F6-B498-43B3-948B-1728B52AA6E4}">
                <adec:decorative xmlns:adec="http://schemas.microsoft.com/office/drawing/2017/decorative" val="1"/>
              </a:ext>
            </a:extLst>
          </p:cNvPr>
          <p:cNvSpPr>
            <a:spLocks noChangeAspect="1"/>
          </p:cNvSpPr>
          <p:nvPr userDrawn="1"/>
        </p:nvSpPr>
        <p:spPr>
          <a:xfrm>
            <a:off x="1189378" y="523262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3467473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550863" y="550801"/>
            <a:ext cx="11090275" cy="1237360"/>
          </a:xfrm>
        </p:spPr>
        <p:txBody>
          <a:bodyPr anchor="t" anchorCtr="0">
            <a:noAutofit/>
          </a:bodyPr>
          <a:lstStyle>
            <a:lvl1pPr>
              <a:defRPr sz="40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553720" y="1917065"/>
            <a:ext cx="2921000" cy="4297680"/>
          </a:xfrm>
        </p:spPr>
        <p:txBody>
          <a:bodyPr>
            <a:normAutofit/>
          </a:bodyPr>
          <a:lstStyle>
            <a:lvl1pPr marL="0" indent="0">
              <a:buNone/>
              <a:defRPr sz="18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hasCustomPrompt="1"/>
          </p:nvPr>
        </p:nvSpPr>
        <p:spPr>
          <a:xfrm>
            <a:off x="4048759" y="1917065"/>
            <a:ext cx="7591799" cy="4297680"/>
          </a:xfrm>
        </p:spPr>
        <p:txBody>
          <a:bodyPr>
            <a:normAutofit/>
          </a:bodyPr>
          <a:lstStyle>
            <a:lvl1pPr>
              <a:defRPr sz="2000">
                <a:solidFill>
                  <a:schemeClr val="tx1"/>
                </a:solidFill>
              </a:defRPr>
            </a:lvl1pPr>
          </a:lstStyle>
          <a:p>
            <a:r>
              <a:rPr lang="en-US" dirty="0"/>
              <a:t>Click icon to insert table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5238155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 uri="{C183D7F6-B498-43B3-948B-1728B52AA6E4}">
                <adec:decorative xmlns:adec="http://schemas.microsoft.com/office/drawing/2017/decorative" val="1"/>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a:extLst>
              <a:ext uri="{FF2B5EF4-FFF2-40B4-BE49-F238E27FC236}">
                <a16:creationId xmlns:a16="http://schemas.microsoft.com/office/drawing/2014/main" id="{8978E540-142B-4A82-9C3F-E61BC190AEED}"/>
              </a:ext>
            </a:extLst>
          </p:cNvPr>
          <p:cNvSpPr>
            <a:spLocks noGrp="1"/>
          </p:cNvSpPr>
          <p:nvPr>
            <p:ph type="title" hasCustomPrompt="1"/>
          </p:nvPr>
        </p:nvSpPr>
        <p:spPr>
          <a:xfrm>
            <a:off x="550863" y="488315"/>
            <a:ext cx="11090274" cy="1332000"/>
          </a:xfrm>
        </p:spPr>
        <p:txBody>
          <a:bodyPr>
            <a:normAutofit/>
          </a:bodyPr>
          <a:lstStyle>
            <a:lvl1pPr>
              <a:lnSpc>
                <a:spcPct val="100000"/>
              </a:lnSpc>
              <a:defRPr sz="4000"/>
            </a:lvl1pPr>
          </a:lstStyle>
          <a:p>
            <a:r>
              <a:rPr lang="en-US" dirty="0"/>
              <a:t>Click to add title</a:t>
            </a:r>
          </a:p>
        </p:txBody>
      </p:sp>
      <p:grpSp>
        <p:nvGrpSpPr>
          <p:cNvPr id="11" name="Group 10">
            <a:extLst>
              <a:ext uri="{FF2B5EF4-FFF2-40B4-BE49-F238E27FC236}">
                <a16:creationId xmlns:a16="http://schemas.microsoft.com/office/drawing/2014/main" id="{6EFC6ED4-22DD-0C3B-D15A-218307AB6DF2}"/>
              </a:ext>
              <a:ext uri="{C183D7F6-B498-43B3-948B-1728B52AA6E4}">
                <adec:decorative xmlns:adec="http://schemas.microsoft.com/office/drawing/2017/decorative" val="1"/>
              </a:ext>
            </a:extLst>
          </p:cNvPr>
          <p:cNvGrpSpPr/>
          <p:nvPr userDrawn="1"/>
        </p:nvGrpSpPr>
        <p:grpSpPr>
          <a:xfrm>
            <a:off x="10379261" y="2030035"/>
            <a:ext cx="1335600" cy="1262947"/>
            <a:chOff x="10145015" y="2343978"/>
            <a:chExt cx="1335600" cy="1262947"/>
          </a:xfrm>
        </p:grpSpPr>
        <p:sp>
          <p:nvSpPr>
            <p:cNvPr id="12" name="Freeform: Shape 25">
              <a:extLst>
                <a:ext uri="{FF2B5EF4-FFF2-40B4-BE49-F238E27FC236}">
                  <a16:creationId xmlns:a16="http://schemas.microsoft.com/office/drawing/2014/main" id="{E4CD0F67-4BE8-1120-FCAE-806F9E18DD5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 name="Oval 13">
              <a:extLst>
                <a:ext uri="{FF2B5EF4-FFF2-40B4-BE49-F238E27FC236}">
                  <a16:creationId xmlns:a16="http://schemas.microsoft.com/office/drawing/2014/main" id="{59B74B85-E3CB-E24E-54C6-AB161411D93A}"/>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5" name="Freeform: Shape 21">
            <a:extLst>
              <a:ext uri="{FF2B5EF4-FFF2-40B4-BE49-F238E27FC236}">
                <a16:creationId xmlns:a16="http://schemas.microsoft.com/office/drawing/2014/main" id="{5781DEED-6608-D622-CA5E-C91FD8645ED6}"/>
              </a:ext>
              <a:ext uri="{C183D7F6-B498-43B3-948B-1728B52AA6E4}">
                <adec:decorative xmlns:adec="http://schemas.microsoft.com/office/drawing/2017/decorative" val="1"/>
              </a:ext>
            </a:extLst>
          </p:cNvPr>
          <p:cNvSpPr>
            <a:spLocks noChangeAspect="1"/>
          </p:cNvSpPr>
          <p:nvPr userDrawn="1"/>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3" name="Group 12">
            <a:extLst>
              <a:ext uri="{FF2B5EF4-FFF2-40B4-BE49-F238E27FC236}">
                <a16:creationId xmlns:a16="http://schemas.microsoft.com/office/drawing/2014/main" id="{168347B7-45FA-4A01-924D-DC385B720B3E}"/>
              </a:ext>
              <a:ext uri="{C183D7F6-B498-43B3-948B-1728B52AA6E4}">
                <adec:decorative xmlns:adec="http://schemas.microsoft.com/office/drawing/2017/decorative" val="1"/>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hasCustomPrompt="1"/>
          </p:nvPr>
        </p:nvSpPr>
        <p:spPr>
          <a:xfrm>
            <a:off x="550862" y="1965095"/>
            <a:ext cx="5435600" cy="3995650"/>
          </a:xfrm>
        </p:spPr>
        <p:txBody>
          <a:bodyPr>
            <a:normAutofit/>
          </a:bodyPr>
          <a:lstStyle>
            <a:lvl1pPr marL="0" indent="0">
              <a:buNone/>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a:extLst>
              <a:ext uri="{FF2B5EF4-FFF2-40B4-BE49-F238E27FC236}">
                <a16:creationId xmlns:a16="http://schemas.microsoft.com/office/drawing/2014/main" id="{C4B946DE-F802-2F36-2789-09D7F8604081}"/>
              </a:ext>
            </a:extLst>
          </p:cNvPr>
          <p:cNvSpPr>
            <a:spLocks noGrp="1"/>
          </p:cNvSpPr>
          <p:nvPr>
            <p:ph sz="half" idx="13" hasCustomPrompt="1"/>
          </p:nvPr>
        </p:nvSpPr>
        <p:spPr>
          <a:xfrm>
            <a:off x="6301305" y="1965095"/>
            <a:ext cx="5339397" cy="3995650"/>
          </a:xfrm>
        </p:spPr>
        <p:txBody>
          <a:bodyPr>
            <a:normAutofit/>
          </a:bodyPr>
          <a:lstStyle>
            <a:lvl1pPr marL="0" indent="0">
              <a:buNone/>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29496596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E57989ED-9663-5033-AA83-267069FC5CEE}"/>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a:extLst>
              <a:ext uri="{FF2B5EF4-FFF2-40B4-BE49-F238E27FC236}">
                <a16:creationId xmlns:a16="http://schemas.microsoft.com/office/drawing/2014/main" id="{B1A4B040-51E3-4DA0-B21D-EEE173E7536F}"/>
              </a:ext>
            </a:extLst>
          </p:cNvPr>
          <p:cNvSpPr>
            <a:spLocks noGrp="1"/>
          </p:cNvSpPr>
          <p:nvPr>
            <p:ph type="title" hasCustomPrompt="1"/>
          </p:nvPr>
        </p:nvSpPr>
        <p:spPr>
          <a:xfrm>
            <a:off x="549536" y="549274"/>
            <a:ext cx="5179330" cy="2841829"/>
          </a:xfrm>
        </p:spPr>
        <p:txBody>
          <a:bodyPr vert="horz" wrap="square" lIns="0" tIns="0" rIns="0" bIns="0" rtlCol="0" anchor="b" anchorCtr="0">
            <a:normAutofit/>
          </a:bodyPr>
          <a:lstStyle>
            <a:lvl1pPr>
              <a:defRPr lang="en-US" sz="5400" dirty="0"/>
            </a:lvl1pPr>
          </a:lstStyle>
          <a:p>
            <a:pPr lvl="0">
              <a:lnSpc>
                <a:spcPct val="100000"/>
              </a:lnSpc>
            </a:pPr>
            <a:r>
              <a:rPr lang="en-US" dirty="0"/>
              <a:t>Click to add title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hasCustomPrompt="1"/>
          </p:nvPr>
        </p:nvSpPr>
        <p:spPr>
          <a:xfrm>
            <a:off x="549537" y="3646704"/>
            <a:ext cx="5179330" cy="2706160"/>
          </a:xfrm>
        </p:spPr>
        <p:txBody>
          <a:bodyPr>
            <a:normAutofit/>
          </a:bodyPr>
          <a:lstStyle>
            <a:lvl1pPr marL="0" indent="0">
              <a:spcBef>
                <a:spcPts val="1000"/>
              </a:spcBef>
              <a:buNone/>
              <a:defRPr sz="1800">
                <a:solidFill>
                  <a:schemeClr val="tx1"/>
                </a:solidFill>
              </a:defRPr>
            </a:lvl1pPr>
            <a:lvl2pPr marL="457200" indent="0">
              <a:spcBef>
                <a:spcPts val="1000"/>
              </a:spcBef>
              <a:buNone/>
              <a:defRPr sz="1200">
                <a:solidFill>
                  <a:schemeClr val="tx1"/>
                </a:solidFill>
              </a:defRPr>
            </a:lvl2pPr>
            <a:lvl3pPr marL="914400" indent="0">
              <a:spcBef>
                <a:spcPts val="1000"/>
              </a:spcBef>
              <a:buNone/>
              <a:defRPr sz="1200">
                <a:solidFill>
                  <a:schemeClr val="tx1"/>
                </a:solidFill>
              </a:defRPr>
            </a:lvl3pPr>
            <a:lvl4pPr marL="1371600" indent="0">
              <a:spcBef>
                <a:spcPts val="1000"/>
              </a:spcBef>
              <a:buNone/>
              <a:defRPr sz="1200">
                <a:solidFill>
                  <a:schemeClr val="tx1"/>
                </a:solidFill>
              </a:defRPr>
            </a:lvl4pPr>
            <a:lvl5pPr marL="1828800" indent="0">
              <a:spcBef>
                <a:spcPts val="1000"/>
              </a:spcBef>
              <a:buNone/>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Picture Placeholder 19">
            <a:extLst>
              <a:ext uri="{FF2B5EF4-FFF2-40B4-BE49-F238E27FC236}">
                <a16:creationId xmlns:a16="http://schemas.microsoft.com/office/drawing/2014/main" id="{5392876F-0BBD-F80A-DE7F-8831AD3BF353}"/>
              </a:ext>
            </a:extLst>
          </p:cNvPr>
          <p:cNvSpPr>
            <a:spLocks noGrp="1"/>
          </p:cNvSpPr>
          <p:nvPr>
            <p:ph type="pic" sz="quarter" idx="13" hasCustomPrompt="1"/>
          </p:nvPr>
        </p:nvSpPr>
        <p:spPr>
          <a:xfrm>
            <a:off x="5926138" y="549275"/>
            <a:ext cx="5654675" cy="5788025"/>
          </a:xfrm>
        </p:spPr>
        <p:txBody>
          <a:bodyPr>
            <a:normAutofit/>
          </a:bodyPr>
          <a:lstStyle>
            <a:lvl1pPr marL="0" indent="0" algn="ctr">
              <a:buNone/>
              <a:defRPr sz="2000">
                <a:solidFill>
                  <a:schemeClr val="tx1"/>
                </a:solidFill>
              </a:defRPr>
            </a:lvl1pPr>
          </a:lstStyle>
          <a:p>
            <a:r>
              <a:rPr lang="en-US" dirty="0"/>
              <a:t>Click icon to insert picture</a:t>
            </a:r>
          </a:p>
        </p:txBody>
      </p:sp>
      <p:grpSp>
        <p:nvGrpSpPr>
          <p:cNvPr id="9" name="Group 8">
            <a:extLst>
              <a:ext uri="{FF2B5EF4-FFF2-40B4-BE49-F238E27FC236}">
                <a16:creationId xmlns:a16="http://schemas.microsoft.com/office/drawing/2014/main" id="{64E08E8E-10CB-55BC-8AFF-E64C800B9F89}"/>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0" name="Freeform: Shape 15">
              <a:extLst>
                <a:ext uri="{FF2B5EF4-FFF2-40B4-BE49-F238E27FC236}">
                  <a16:creationId xmlns:a16="http://schemas.microsoft.com/office/drawing/2014/main" id="{B439260B-AC6B-1C83-1A63-058A7E7EFCC9}"/>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Oval 10">
              <a:extLst>
                <a:ext uri="{FF2B5EF4-FFF2-40B4-BE49-F238E27FC236}">
                  <a16:creationId xmlns:a16="http://schemas.microsoft.com/office/drawing/2014/main" id="{4ADD32DC-9BAF-DA32-4E29-A6D403E04377}"/>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2" name="Group 1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940739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263223463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pPr/>
              <a:t>‹#›</a:t>
            </a:fld>
            <a:endParaRPr lang="en-US" dirty="0"/>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7365650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415189351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47285868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pPr/>
              <a:t>‹#›</a:t>
            </a:fld>
            <a:endParaRPr lang="en-US" dirty="0"/>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45413379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131167432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84548230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17667354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alpha val="80000"/>
                  </a:schemeClr>
                </a:solidFill>
              </a:defRPr>
            </a:lvl1p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422205872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1" r:id="rId15"/>
    <p:sldLayoutId id="2147483724" r:id="rId16"/>
    <p:sldLayoutId id="2147483725" r:id="rId17"/>
    <p:sldLayoutId id="2147483726" r:id="rId18"/>
    <p:sldLayoutId id="2147483728" r:id="rId19"/>
  </p:sldLayoutIdLst>
  <p:hf sldNum="0" hdr="0" ftr="0" dt="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47101-8D42-6100-9CEA-AEC0FAEAB606}"/>
              </a:ext>
            </a:extLst>
          </p:cNvPr>
          <p:cNvSpPr>
            <a:spLocks noGrp="1"/>
          </p:cNvSpPr>
          <p:nvPr>
            <p:ph type="title"/>
          </p:nvPr>
        </p:nvSpPr>
        <p:spPr>
          <a:xfrm>
            <a:off x="6568440" y="157316"/>
            <a:ext cx="5623560" cy="6700683"/>
          </a:xfrm>
          <a:noFill/>
        </p:spPr>
        <p:txBody>
          <a:bodyPr anchor="ctr">
            <a:noAutofit/>
          </a:bodyPr>
          <a:lstStyle/>
          <a:p>
            <a:br>
              <a:rPr lang="en-US" sz="4000" u="sng" dirty="0"/>
            </a:br>
            <a:br>
              <a:rPr lang="en-US" sz="4000" u="sng" dirty="0"/>
            </a:br>
            <a:br>
              <a:rPr lang="en-US" sz="4000" u="sng" dirty="0"/>
            </a:br>
            <a:r>
              <a:rPr lang="en-US" sz="4000" u="sng" dirty="0"/>
              <a:t>SENTIMENT ANALYSIS OF IMDB MOVIES REVIEW DATASET</a:t>
            </a:r>
            <a:br>
              <a:rPr lang="en-US" dirty="0"/>
            </a:br>
            <a:r>
              <a:rPr lang="en-US" dirty="0"/>
              <a:t>   </a:t>
            </a:r>
            <a:br>
              <a:rPr lang="en-US" dirty="0"/>
            </a:br>
            <a:br>
              <a:rPr lang="en-US" dirty="0"/>
            </a:br>
            <a:br>
              <a:rPr lang="en-US" dirty="0"/>
            </a:br>
            <a:br>
              <a:rPr lang="en-US" sz="1800" dirty="0"/>
            </a:br>
            <a:r>
              <a:rPr lang="en-US" sz="1800" dirty="0"/>
              <a:t>ZARISH ASIM 2022640</a:t>
            </a:r>
            <a:br>
              <a:rPr lang="en-US" sz="1800" dirty="0"/>
            </a:br>
            <a:r>
              <a:rPr lang="en-US" sz="1800" dirty="0"/>
              <a:t>ADINA KAMRAN 2022044</a:t>
            </a:r>
            <a:br>
              <a:rPr lang="en-US" sz="1800" dirty="0"/>
            </a:br>
            <a:r>
              <a:rPr lang="en-US" sz="1800" dirty="0"/>
              <a:t>                               </a:t>
            </a:r>
          </a:p>
        </p:txBody>
      </p:sp>
      <p:pic>
        <p:nvPicPr>
          <p:cNvPr id="8" name="Picture Placeholder 13" descr="Data points digital background">
            <a:extLst>
              <a:ext uri="{FF2B5EF4-FFF2-40B4-BE49-F238E27FC236}">
                <a16:creationId xmlns:a16="http://schemas.microsoft.com/office/drawing/2014/main" id="{53227D59-33F9-9DDB-1C5C-A938A989EE5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7936" r="7936"/>
          <a:stretch/>
        </p:blipFill>
        <p:spPr/>
      </p:pic>
    </p:spTree>
    <p:extLst>
      <p:ext uri="{BB962C8B-B14F-4D97-AF65-F5344CB8AC3E}">
        <p14:creationId xmlns:p14="http://schemas.microsoft.com/office/powerpoint/2010/main" val="2803092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228599" y="138785"/>
            <a:ext cx="11412539" cy="388091"/>
          </a:xfrm>
          <a:noFill/>
        </p:spPr>
        <p:txBody>
          <a:bodyPr anchor="t">
            <a:noAutofit/>
          </a:bodyPr>
          <a:lstStyle/>
          <a:p>
            <a:r>
              <a:rPr lang="en-US" sz="3600" dirty="0"/>
              <a:t>INDIVIDUAL METRICS</a:t>
            </a:r>
            <a:r>
              <a:rPr lang="en-US" sz="3400" dirty="0"/>
              <a:t>:</a:t>
            </a:r>
            <a:br>
              <a:rPr lang="en-US" sz="3600" dirty="0"/>
            </a:br>
            <a:endParaRPr lang="en-US" sz="3600" dirty="0"/>
          </a:p>
        </p:txBody>
      </p:sp>
      <p:sp>
        <p:nvSpPr>
          <p:cNvPr id="8" name="Content Placeholder 7">
            <a:extLst>
              <a:ext uri="{FF2B5EF4-FFF2-40B4-BE49-F238E27FC236}">
                <a16:creationId xmlns:a16="http://schemas.microsoft.com/office/drawing/2014/main" id="{215CE58D-2739-522B-7C3A-6A7C985360C0}"/>
              </a:ext>
            </a:extLst>
          </p:cNvPr>
          <p:cNvSpPr>
            <a:spLocks noGrp="1"/>
          </p:cNvSpPr>
          <p:nvPr>
            <p:ph sz="half" idx="1"/>
          </p:nvPr>
        </p:nvSpPr>
        <p:spPr>
          <a:xfrm>
            <a:off x="104172" y="1103243"/>
            <a:ext cx="8461094" cy="4840358"/>
          </a:xfrm>
          <a:noFill/>
        </p:spPr>
        <p:txBody>
          <a:bodyPr vert="horz" lIns="0" tIns="0" rIns="91440" bIns="45720" rtlCol="0" anchor="t">
            <a:normAutofit/>
          </a:bodyPr>
          <a:lstStyle/>
          <a:p>
            <a:r>
              <a:rPr lang="en-US" dirty="0"/>
              <a:t>	</a:t>
            </a:r>
          </a:p>
        </p:txBody>
      </p:sp>
      <p:pic>
        <p:nvPicPr>
          <p:cNvPr id="3" name="Picture 2"/>
          <p:cNvPicPr>
            <a:picLocks noChangeAspect="1"/>
          </p:cNvPicPr>
          <p:nvPr/>
        </p:nvPicPr>
        <p:blipFill>
          <a:blip r:embed="rId2"/>
          <a:stretch>
            <a:fillRect/>
          </a:stretch>
        </p:blipFill>
        <p:spPr>
          <a:xfrm>
            <a:off x="228599" y="834887"/>
            <a:ext cx="11704900" cy="5884328"/>
          </a:xfrm>
          <a:prstGeom prst="rect">
            <a:avLst/>
          </a:prstGeom>
        </p:spPr>
      </p:pic>
    </p:spTree>
    <p:extLst>
      <p:ext uri="{BB962C8B-B14F-4D97-AF65-F5344CB8AC3E}">
        <p14:creationId xmlns:p14="http://schemas.microsoft.com/office/powerpoint/2010/main" val="607696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251749" y="138785"/>
            <a:ext cx="11412539" cy="388091"/>
          </a:xfrm>
          <a:noFill/>
        </p:spPr>
        <p:txBody>
          <a:bodyPr anchor="t">
            <a:noAutofit/>
          </a:bodyPr>
          <a:lstStyle/>
          <a:p>
            <a:r>
              <a:rPr lang="en-US" sz="3400" u="sng" dirty="0"/>
              <a:t>HYBRID MODEL METRICS:</a:t>
            </a:r>
            <a:br>
              <a:rPr lang="en-US" sz="3400" u="sng" dirty="0"/>
            </a:br>
            <a:endParaRPr lang="en-US" sz="3400" u="sng" dirty="0"/>
          </a:p>
        </p:txBody>
      </p:sp>
      <p:sp>
        <p:nvSpPr>
          <p:cNvPr id="8" name="Content Placeholder 7">
            <a:extLst>
              <a:ext uri="{FF2B5EF4-FFF2-40B4-BE49-F238E27FC236}">
                <a16:creationId xmlns:a16="http://schemas.microsoft.com/office/drawing/2014/main" id="{215CE58D-2739-522B-7C3A-6A7C985360C0}"/>
              </a:ext>
            </a:extLst>
          </p:cNvPr>
          <p:cNvSpPr>
            <a:spLocks noGrp="1"/>
          </p:cNvSpPr>
          <p:nvPr>
            <p:ph sz="half" idx="1"/>
          </p:nvPr>
        </p:nvSpPr>
        <p:spPr>
          <a:xfrm>
            <a:off x="104172" y="1103243"/>
            <a:ext cx="8461094" cy="4840358"/>
          </a:xfrm>
          <a:noFill/>
        </p:spPr>
        <p:txBody>
          <a:bodyPr vert="horz" lIns="0" tIns="0" rIns="91440" bIns="45720" rtlCol="0" anchor="t">
            <a:normAutofit/>
          </a:bodyPr>
          <a:lstStyle/>
          <a:p>
            <a:r>
              <a:rPr lang="en-US" dirty="0"/>
              <a:t>	</a:t>
            </a:r>
          </a:p>
        </p:txBody>
      </p:sp>
      <p:pic>
        <p:nvPicPr>
          <p:cNvPr id="4" name="Picture 3"/>
          <p:cNvPicPr>
            <a:picLocks noChangeAspect="1"/>
          </p:cNvPicPr>
          <p:nvPr/>
        </p:nvPicPr>
        <p:blipFill>
          <a:blip r:embed="rId2"/>
          <a:stretch>
            <a:fillRect/>
          </a:stretch>
        </p:blipFill>
        <p:spPr>
          <a:xfrm>
            <a:off x="370390" y="924339"/>
            <a:ext cx="11412539" cy="5466522"/>
          </a:xfrm>
          <a:prstGeom prst="rect">
            <a:avLst/>
          </a:prstGeom>
        </p:spPr>
      </p:pic>
    </p:spTree>
    <p:extLst>
      <p:ext uri="{BB962C8B-B14F-4D97-AF65-F5344CB8AC3E}">
        <p14:creationId xmlns:p14="http://schemas.microsoft.com/office/powerpoint/2010/main" val="727966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228599" y="138785"/>
            <a:ext cx="11412539" cy="388091"/>
          </a:xfrm>
          <a:noFill/>
        </p:spPr>
        <p:txBody>
          <a:bodyPr anchor="t">
            <a:noAutofit/>
          </a:bodyPr>
          <a:lstStyle/>
          <a:p>
            <a:r>
              <a:rPr lang="en-US" sz="3400" u="sng" dirty="0"/>
              <a:t>FEEDFORWARD NEURAL NETWORK MODEL METRICS:</a:t>
            </a:r>
            <a:br>
              <a:rPr lang="en-US" sz="3600" dirty="0"/>
            </a:br>
            <a:endParaRPr lang="en-US" sz="3600" dirty="0"/>
          </a:p>
        </p:txBody>
      </p:sp>
      <p:sp>
        <p:nvSpPr>
          <p:cNvPr id="8" name="Content Placeholder 7">
            <a:extLst>
              <a:ext uri="{FF2B5EF4-FFF2-40B4-BE49-F238E27FC236}">
                <a16:creationId xmlns:a16="http://schemas.microsoft.com/office/drawing/2014/main" id="{215CE58D-2739-522B-7C3A-6A7C985360C0}"/>
              </a:ext>
            </a:extLst>
          </p:cNvPr>
          <p:cNvSpPr>
            <a:spLocks noGrp="1"/>
          </p:cNvSpPr>
          <p:nvPr>
            <p:ph sz="half" idx="1"/>
          </p:nvPr>
        </p:nvSpPr>
        <p:spPr>
          <a:xfrm>
            <a:off x="104172" y="1103243"/>
            <a:ext cx="8461094" cy="4840358"/>
          </a:xfrm>
          <a:noFill/>
        </p:spPr>
        <p:txBody>
          <a:bodyPr vert="horz" lIns="0" tIns="0" rIns="91440" bIns="45720" rtlCol="0" anchor="t">
            <a:normAutofit/>
          </a:bodyPr>
          <a:lstStyle/>
          <a:p>
            <a:r>
              <a:rPr lang="en-US" dirty="0"/>
              <a:t>	</a:t>
            </a:r>
          </a:p>
        </p:txBody>
      </p:sp>
      <p:pic>
        <p:nvPicPr>
          <p:cNvPr id="3" name="Picture 2"/>
          <p:cNvPicPr>
            <a:picLocks noChangeAspect="1"/>
          </p:cNvPicPr>
          <p:nvPr/>
        </p:nvPicPr>
        <p:blipFill>
          <a:blip r:embed="rId2"/>
          <a:stretch>
            <a:fillRect/>
          </a:stretch>
        </p:blipFill>
        <p:spPr>
          <a:xfrm>
            <a:off x="324092" y="914399"/>
            <a:ext cx="11551534" cy="5671596"/>
          </a:xfrm>
          <a:prstGeom prst="rect">
            <a:avLst/>
          </a:prstGeom>
        </p:spPr>
      </p:pic>
    </p:spTree>
    <p:extLst>
      <p:ext uri="{BB962C8B-B14F-4D97-AF65-F5344CB8AC3E}">
        <p14:creationId xmlns:p14="http://schemas.microsoft.com/office/powerpoint/2010/main" val="5535886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249921" y="268396"/>
            <a:ext cx="11090274" cy="553721"/>
          </a:xfrm>
          <a:noFill/>
        </p:spPr>
        <p:txBody>
          <a:bodyPr lIns="0">
            <a:normAutofit/>
          </a:bodyPr>
          <a:lstStyle/>
          <a:p>
            <a:r>
              <a:rPr lang="en-US" sz="3400" u="sng" dirty="0"/>
              <a:t>POTIENTIAL IMPROVEMENTS:</a:t>
            </a:r>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half" idx="1"/>
          </p:nvPr>
        </p:nvSpPr>
        <p:spPr>
          <a:xfrm>
            <a:off x="0" y="1042036"/>
            <a:ext cx="7377796" cy="3229022"/>
          </a:xfrm>
          <a:noFill/>
        </p:spPr>
        <p:txBody>
          <a:bodyPr vert="horz" lIns="0" tIns="45720" rIns="91440" bIns="45720" rtlCol="0" anchor="t">
            <a:normAutofit/>
          </a:bodyPr>
          <a:lstStyle/>
          <a:p>
            <a:pPr marL="457200" lvl="1" indent="0">
              <a:buNone/>
            </a:pPr>
            <a:r>
              <a:rPr lang="en-US" dirty="0"/>
              <a:t>1. Regularization techniques:</a:t>
            </a:r>
            <a:br>
              <a:rPr lang="en-US" dirty="0"/>
            </a:br>
            <a:r>
              <a:rPr lang="en-US" dirty="0"/>
              <a:t>Apply dropout or L2 regularization to mitigate overfitting in the hybrid model.</a:t>
            </a:r>
          </a:p>
          <a:p>
            <a:pPr marL="457200" lvl="1" indent="0">
              <a:buNone/>
            </a:pPr>
            <a:r>
              <a:rPr lang="en-US" dirty="0"/>
              <a:t>2. Hyperparameter tuning:</a:t>
            </a:r>
            <a:br>
              <a:rPr lang="en-US" dirty="0"/>
            </a:br>
            <a:r>
              <a:rPr lang="en-US" dirty="0"/>
              <a:t>Utilize grid search or random search to optimize model performance further.</a:t>
            </a:r>
          </a:p>
          <a:p>
            <a:pPr marL="457200" lvl="1" indent="0">
              <a:buNone/>
            </a:pPr>
            <a:r>
              <a:rPr lang="en-US" dirty="0"/>
              <a:t>3. Ensemble methods:</a:t>
            </a:r>
            <a:br>
              <a:rPr lang="en-US" dirty="0"/>
            </a:br>
            <a:r>
              <a:rPr lang="en-US" dirty="0"/>
              <a:t>Explore model averaging or stacking to combine predictions and enhance overall performance.</a:t>
            </a:r>
          </a:p>
        </p:txBody>
      </p:sp>
      <p:sp>
        <p:nvSpPr>
          <p:cNvPr id="4" name="Content Placeholder 3">
            <a:extLst>
              <a:ext uri="{FF2B5EF4-FFF2-40B4-BE49-F238E27FC236}">
                <a16:creationId xmlns:a16="http://schemas.microsoft.com/office/drawing/2014/main" id="{3EE67564-0457-E486-97D0-8109D2C97B3F}"/>
              </a:ext>
            </a:extLst>
          </p:cNvPr>
          <p:cNvSpPr>
            <a:spLocks noGrp="1"/>
          </p:cNvSpPr>
          <p:nvPr>
            <p:ph sz="half" idx="13"/>
          </p:nvPr>
        </p:nvSpPr>
        <p:spPr>
          <a:xfrm>
            <a:off x="442784" y="4271058"/>
            <a:ext cx="6940562" cy="2318546"/>
          </a:xfrm>
          <a:noFill/>
        </p:spPr>
        <p:txBody>
          <a:bodyPr lIns="0">
            <a:normAutofit/>
          </a:bodyPr>
          <a:lstStyle/>
          <a:p>
            <a:r>
              <a:rPr lang="en-US" dirty="0"/>
              <a:t>4. Transfer learning:</a:t>
            </a:r>
            <a:br>
              <a:rPr lang="en-US" dirty="0"/>
            </a:br>
            <a:r>
              <a:rPr lang="en-US" dirty="0"/>
              <a:t>Utilize pre-trained embeddings or models to leverage knowledge from large-scale datasets or similar tasks.</a:t>
            </a:r>
          </a:p>
          <a:p>
            <a:r>
              <a:rPr lang="en-US" dirty="0"/>
              <a:t>5. Data augmentation:</a:t>
            </a:r>
            <a:br>
              <a:rPr lang="en-US" dirty="0"/>
            </a:br>
            <a:r>
              <a:rPr lang="en-US" dirty="0"/>
              <a:t>Employ methods to increase training data diversity, enhancing model robustness.</a:t>
            </a:r>
          </a:p>
          <a:p>
            <a:endParaRPr lang="en-US" dirty="0"/>
          </a:p>
        </p:txBody>
      </p:sp>
      <p:pic>
        <p:nvPicPr>
          <p:cNvPr id="5" name="Picture 4">
            <a:extLst>
              <a:ext uri="{FF2B5EF4-FFF2-40B4-BE49-F238E27FC236}">
                <a16:creationId xmlns:a16="http://schemas.microsoft.com/office/drawing/2014/main" id="{04D8584D-9CF7-AE21-CC82-A4044C5DF3DC}"/>
              </a:ext>
            </a:extLst>
          </p:cNvPr>
          <p:cNvPicPr>
            <a:picLocks noChangeAspect="1"/>
          </p:cNvPicPr>
          <p:nvPr/>
        </p:nvPicPr>
        <p:blipFill>
          <a:blip r:embed="rId2"/>
          <a:stretch>
            <a:fillRect/>
          </a:stretch>
        </p:blipFill>
        <p:spPr>
          <a:xfrm>
            <a:off x="7377796" y="0"/>
            <a:ext cx="4814204" cy="6858000"/>
          </a:xfrm>
          <a:prstGeom prst="rect">
            <a:avLst/>
          </a:prstGeom>
        </p:spPr>
      </p:pic>
    </p:spTree>
    <p:extLst>
      <p:ext uri="{BB962C8B-B14F-4D97-AF65-F5344CB8AC3E}">
        <p14:creationId xmlns:p14="http://schemas.microsoft.com/office/powerpoint/2010/main" val="118667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06B59-80B8-CEED-0BCA-BC3F80A85FEA}"/>
              </a:ext>
              <a:ext uri="{C183D7F6-B498-43B3-948B-1728B52AA6E4}">
                <adec:decorative xmlns:adec="http://schemas.microsoft.com/office/drawing/2017/decorative" val="1"/>
              </a:ext>
            </a:extLst>
          </p:cNvPr>
          <p:cNvGrpSpPr/>
          <p:nvPr/>
        </p:nvGrpSpPr>
        <p:grpSpPr>
          <a:xfrm>
            <a:off x="4803321" y="682622"/>
            <a:ext cx="734257" cy="760506"/>
            <a:chOff x="5243759" y="1363788"/>
            <a:chExt cx="734257" cy="760506"/>
          </a:xfrm>
        </p:grpSpPr>
        <p:sp>
          <p:nvSpPr>
            <p:cNvPr id="6" name="Freeform 5">
              <a:extLst>
                <a:ext uri="{FF2B5EF4-FFF2-40B4-BE49-F238E27FC236}">
                  <a16:creationId xmlns:a16="http://schemas.microsoft.com/office/drawing/2014/main" id="{73C2F317-81E4-3678-2FF2-495B3A95470A}"/>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Freeform 6">
              <a:extLst>
                <a:ext uri="{FF2B5EF4-FFF2-40B4-BE49-F238E27FC236}">
                  <a16:creationId xmlns:a16="http://schemas.microsoft.com/office/drawing/2014/main" id="{A7C6D33A-37B7-D2C4-2C1C-6D5253D0D480}"/>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Freeform 8">
              <a:extLst>
                <a:ext uri="{FF2B5EF4-FFF2-40B4-BE49-F238E27FC236}">
                  <a16:creationId xmlns:a16="http://schemas.microsoft.com/office/drawing/2014/main" id="{18145A95-72C3-9BFC-32D2-908F235E389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600974" y="196900"/>
            <a:ext cx="3579808" cy="879546"/>
          </a:xfrm>
          <a:noFill/>
        </p:spPr>
        <p:txBody>
          <a:bodyPr anchor="b"/>
          <a:lstStyle/>
          <a:p>
            <a:r>
              <a:rPr lang="en-US" u="sng" dirty="0"/>
              <a:t>CONCLUSION:</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half" idx="1"/>
          </p:nvPr>
        </p:nvSpPr>
        <p:spPr>
          <a:xfrm>
            <a:off x="138897" y="1229418"/>
            <a:ext cx="6465982" cy="5628582"/>
          </a:xfrm>
          <a:noFill/>
        </p:spPr>
        <p:txBody>
          <a:bodyPr vert="horz" lIns="91440" tIns="45720" rIns="91440" bIns="45720" rtlCol="0" anchor="t">
            <a:normAutofit/>
          </a:bodyPr>
          <a:lstStyle/>
          <a:p>
            <a:pPr marL="0" marR="50165" algn="l">
              <a:lnSpc>
                <a:spcPct val="107000"/>
              </a:lnSpc>
              <a:spcBef>
                <a:spcPts val="0"/>
              </a:spcBef>
              <a:spcAft>
                <a:spcPts val="0"/>
              </a:spcAft>
            </a:pPr>
            <a:br>
              <a:rPr lang="en-US" sz="1800" b="1" u="sng" kern="100" dirty="0">
                <a:solidFill>
                  <a:srgbClr val="000000"/>
                </a:solidFill>
                <a:effectLst/>
                <a:latin typeface="Times New Roman" panose="02020603050405020304" pitchFamily="18" charset="0"/>
                <a:ea typeface="Times New Roman" panose="02020603050405020304" pitchFamily="18" charset="0"/>
              </a:rPr>
            </a:br>
            <a:r>
              <a:rPr lang="en-US" sz="2000" kern="100" dirty="0">
                <a:effectLst/>
                <a:latin typeface="Times New Roman" panose="02020603050405020304" pitchFamily="18" charset="0"/>
                <a:ea typeface="Times New Roman" panose="02020603050405020304" pitchFamily="18" charset="0"/>
              </a:rPr>
              <a:t>In summary, the hybrid model combining a bidirectional LSTM and a residual block demonstrated superior performance compared to the fully connected feedforward neural network model in sentiment analysis of movie reviews. Despite its computational complexity, the hybrid model's ability to capture both sequential and hierarchical features led to better accuracy, precision, recall, F1-score, and AUC-ROC score. However, optimization and regularization techniques are needed to address potential overfitting. Overall, this project underscores the effectiveness of hybrid architectures and the importance of thoughtful model selection and evaluation for achieving better performance outcomes in sentiment analysis tasks.</a:t>
            </a:r>
            <a:r>
              <a:rPr lang="en-US" sz="2000" kern="100" dirty="0">
                <a:solidFill>
                  <a:srgbClr val="000000"/>
                </a:solidFill>
                <a:effectLst/>
                <a:latin typeface="Times New Roman" panose="02020603050405020304" pitchFamily="18" charset="0"/>
                <a:ea typeface="Times New Roman" panose="02020603050405020304" pitchFamily="18" charset="0"/>
              </a:rPr>
              <a:t>.</a:t>
            </a:r>
            <a:endParaRPr lang="en-US" sz="2000" kern="100" dirty="0">
              <a:solidFill>
                <a:srgbClr val="000000"/>
              </a:solidFill>
              <a:effectLst/>
              <a:latin typeface="Calibri" panose="020F0502020204030204" pitchFamily="34" charset="0"/>
              <a:ea typeface="Calibri" panose="020F0502020204030204" pitchFamily="34" charset="0"/>
            </a:endParaRPr>
          </a:p>
        </p:txBody>
      </p:sp>
      <p:pic>
        <p:nvPicPr>
          <p:cNvPr id="20" name="Picture Placeholder 19" descr="A close-up of a graph">
            <a:extLst>
              <a:ext uri="{FF2B5EF4-FFF2-40B4-BE49-F238E27FC236}">
                <a16:creationId xmlns:a16="http://schemas.microsoft.com/office/drawing/2014/main" id="{A7019768-5E2A-F9D1-62D6-EC7C5F0BBEC9}"/>
              </a:ext>
            </a:extLst>
          </p:cNvPr>
          <p:cNvPicPr>
            <a:picLocks noGrp="1" noChangeAspect="1"/>
          </p:cNvPicPr>
          <p:nvPr>
            <p:ph type="pic" sz="quarter" idx="13"/>
          </p:nvPr>
        </p:nvPicPr>
        <p:blipFill>
          <a:blip r:embed="rId2" cstate="hqprint">
            <a:extLst>
              <a:ext uri="{28A0092B-C50C-407E-A947-70E740481C1C}">
                <a14:useLocalDpi xmlns:a14="http://schemas.microsoft.com/office/drawing/2010/main" val="0"/>
              </a:ext>
            </a:extLst>
          </a:blip>
          <a:srcRect l="9" r="9"/>
          <a:stretch/>
        </p:blipFill>
        <p:spPr>
          <a:xfrm>
            <a:off x="6869832" y="0"/>
            <a:ext cx="5322168" cy="6858000"/>
          </a:xfrm>
        </p:spPr>
      </p:pic>
    </p:spTree>
    <p:extLst>
      <p:ext uri="{BB962C8B-B14F-4D97-AF65-F5344CB8AC3E}">
        <p14:creationId xmlns:p14="http://schemas.microsoft.com/office/powerpoint/2010/main" val="4145238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576463" y="2996535"/>
            <a:ext cx="5179330" cy="864929"/>
          </a:xfrm>
          <a:noFill/>
        </p:spPr>
        <p:txBody>
          <a:bodyPr anchor="b">
            <a:normAutofit/>
          </a:bodyPr>
          <a:lstStyle/>
          <a:p>
            <a:r>
              <a:rPr lang="en-US" dirty="0"/>
              <a:t>THANK YOU </a:t>
            </a:r>
          </a:p>
        </p:txBody>
      </p:sp>
      <p:pic>
        <p:nvPicPr>
          <p:cNvPr id="25" name="Picture Placeholder 24" descr="A close-up of a network">
            <a:extLst>
              <a:ext uri="{FF2B5EF4-FFF2-40B4-BE49-F238E27FC236}">
                <a16:creationId xmlns:a16="http://schemas.microsoft.com/office/drawing/2014/main" id="{41A1C574-72C6-642F-E4D2-FF0C993AEF7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 b="1"/>
          <a:stretch/>
        </p:blipFill>
        <p:spPr>
          <a:xfrm>
            <a:off x="5926138" y="1"/>
            <a:ext cx="6265862" cy="6858000"/>
          </a:xfrm>
        </p:spPr>
      </p:pic>
    </p:spTree>
    <p:extLst>
      <p:ext uri="{BB962C8B-B14F-4D97-AF65-F5344CB8AC3E}">
        <p14:creationId xmlns:p14="http://schemas.microsoft.com/office/powerpoint/2010/main" val="2547630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0" name="Freeform: Shape 9">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Oval 10">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Freeform: Shape 12">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15" name="Rectangle 14">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D5BE93-0252-3CC3-B567-14EC47EB8C7F}"/>
              </a:ext>
            </a:extLst>
          </p:cNvPr>
          <p:cNvSpPr>
            <a:spLocks noGrp="1"/>
          </p:cNvSpPr>
          <p:nvPr>
            <p:ph type="title"/>
          </p:nvPr>
        </p:nvSpPr>
        <p:spPr>
          <a:xfrm>
            <a:off x="213416" y="127178"/>
            <a:ext cx="4566927" cy="755914"/>
          </a:xfrm>
        </p:spPr>
        <p:txBody>
          <a:bodyPr vert="horz" wrap="square" lIns="0" tIns="0" rIns="0" bIns="0" rtlCol="0" anchor="b" anchorCtr="0">
            <a:normAutofit/>
          </a:bodyPr>
          <a:lstStyle/>
          <a:p>
            <a:pPr>
              <a:lnSpc>
                <a:spcPct val="100000"/>
              </a:lnSpc>
            </a:pPr>
            <a:r>
              <a:rPr lang="en-US" sz="3400" u="sng" kern="1200" dirty="0">
                <a:solidFill>
                  <a:schemeClr val="tx1"/>
                </a:solidFill>
                <a:latin typeface="+mj-lt"/>
                <a:ea typeface="+mj-ea"/>
                <a:cs typeface="+mj-cs"/>
              </a:rPr>
              <a:t>INTRODUCTION</a:t>
            </a:r>
            <a:r>
              <a:rPr lang="en-US" sz="4800" kern="1200" dirty="0">
                <a:solidFill>
                  <a:schemeClr val="tx1"/>
                </a:solidFill>
                <a:latin typeface="+mj-lt"/>
                <a:ea typeface="+mj-ea"/>
                <a:cs typeface="+mj-cs"/>
              </a:rPr>
              <a:t>:</a:t>
            </a:r>
          </a:p>
        </p:txBody>
      </p:sp>
      <p:sp>
        <p:nvSpPr>
          <p:cNvPr id="3" name="Content Placeholder 2">
            <a:extLst>
              <a:ext uri="{FF2B5EF4-FFF2-40B4-BE49-F238E27FC236}">
                <a16:creationId xmlns:a16="http://schemas.microsoft.com/office/drawing/2014/main" id="{1ABCA07C-1908-B1EB-82FA-EC63DAAF4CF4}"/>
              </a:ext>
            </a:extLst>
          </p:cNvPr>
          <p:cNvSpPr>
            <a:spLocks noGrp="1"/>
          </p:cNvSpPr>
          <p:nvPr>
            <p:ph sz="quarter" idx="13"/>
          </p:nvPr>
        </p:nvSpPr>
        <p:spPr>
          <a:xfrm>
            <a:off x="503533" y="1692408"/>
            <a:ext cx="5826788" cy="4994273"/>
          </a:xfrm>
        </p:spPr>
        <p:txBody>
          <a:bodyPr vert="horz" wrap="square" lIns="0" tIns="0" rIns="0" bIns="0" rtlCol="0" anchor="t">
            <a:noAutofit/>
          </a:bodyPr>
          <a:lstStyle/>
          <a:p>
            <a:pPr marL="336550" marR="50165" indent="-228600">
              <a:lnSpc>
                <a:spcPct val="100000"/>
              </a:lnSpc>
              <a:spcBef>
                <a:spcPts val="0"/>
              </a:spcBef>
              <a:buFont typeface="Arial" panose="020B0604020202020204" pitchFamily="34" charset="0"/>
              <a:buChar char="•"/>
            </a:pPr>
            <a:r>
              <a:rPr lang="en-US" sz="2000" dirty="0">
                <a:solidFill>
                  <a:schemeClr val="tx1">
                    <a:alpha val="60000"/>
                  </a:schemeClr>
                </a:solidFill>
              </a:rPr>
              <a:t>This code conducts sentiment analysis on movie reviews using deep learning models.</a:t>
            </a:r>
          </a:p>
          <a:p>
            <a:pPr marL="336550" marR="50165" indent="-228600">
              <a:lnSpc>
                <a:spcPct val="100000"/>
              </a:lnSpc>
              <a:spcBef>
                <a:spcPts val="0"/>
              </a:spcBef>
              <a:buFont typeface="Arial" panose="020B0604020202020204" pitchFamily="34" charset="0"/>
              <a:buChar char="•"/>
            </a:pPr>
            <a:r>
              <a:rPr lang="en-US" sz="2000" dirty="0">
                <a:solidFill>
                  <a:schemeClr val="tx1">
                    <a:alpha val="60000"/>
                  </a:schemeClr>
                </a:solidFill>
              </a:rPr>
              <a:t>It compares a hybrid model (Bidirectional LSTM + residual network) with a fully connected feedforward neural network (FCNN).</a:t>
            </a:r>
          </a:p>
          <a:p>
            <a:pPr marL="336550" marR="50165" indent="-228600">
              <a:lnSpc>
                <a:spcPct val="100000"/>
              </a:lnSpc>
              <a:spcBef>
                <a:spcPts val="0"/>
              </a:spcBef>
              <a:buFont typeface="Arial" panose="020B0604020202020204" pitchFamily="34" charset="0"/>
              <a:buChar char="•"/>
            </a:pPr>
            <a:r>
              <a:rPr lang="en-US" sz="2000" dirty="0">
                <a:solidFill>
                  <a:schemeClr val="tx1">
                    <a:alpha val="60000"/>
                  </a:schemeClr>
                </a:solidFill>
              </a:rPr>
              <a:t>Data preprocessing involves tokenization and padding of text data.</a:t>
            </a:r>
          </a:p>
          <a:p>
            <a:pPr marL="336550" marR="50165" indent="-228600">
              <a:lnSpc>
                <a:spcPct val="100000"/>
              </a:lnSpc>
              <a:spcBef>
                <a:spcPts val="0"/>
              </a:spcBef>
              <a:buFont typeface="Arial" panose="020B0604020202020204" pitchFamily="34" charset="0"/>
              <a:buChar char="•"/>
            </a:pPr>
            <a:r>
              <a:rPr lang="en-US" sz="2000" dirty="0">
                <a:solidFill>
                  <a:schemeClr val="tx1">
                    <a:alpha val="60000"/>
                  </a:schemeClr>
                </a:solidFill>
              </a:rPr>
              <a:t>Models are trained and evaluated using various metrics.</a:t>
            </a:r>
          </a:p>
          <a:p>
            <a:pPr marL="336550" marR="50165" indent="-228600">
              <a:lnSpc>
                <a:spcPct val="100000"/>
              </a:lnSpc>
              <a:spcBef>
                <a:spcPts val="0"/>
              </a:spcBef>
              <a:buFont typeface="Arial" panose="020B0604020202020204" pitchFamily="34" charset="0"/>
              <a:buChar char="•"/>
            </a:pPr>
            <a:r>
              <a:rPr lang="en-US" sz="2000" dirty="0">
                <a:solidFill>
                  <a:schemeClr val="tx1">
                    <a:alpha val="60000"/>
                  </a:schemeClr>
                </a:solidFill>
              </a:rPr>
              <a:t>Users can input reviews for sentiment prediction.</a:t>
            </a:r>
          </a:p>
        </p:txBody>
      </p:sp>
      <p:pic>
        <p:nvPicPr>
          <p:cNvPr id="5" name="Picture 4" descr="Computer script on a screen">
            <a:extLst>
              <a:ext uri="{FF2B5EF4-FFF2-40B4-BE49-F238E27FC236}">
                <a16:creationId xmlns:a16="http://schemas.microsoft.com/office/drawing/2014/main" id="{9DC65BF1-9054-0FE3-C06D-25EF30A2640C}"/>
              </a:ext>
            </a:extLst>
          </p:cNvPr>
          <p:cNvPicPr>
            <a:picLocks noChangeAspect="1"/>
          </p:cNvPicPr>
          <p:nvPr/>
        </p:nvPicPr>
        <p:blipFill rotWithShape="1">
          <a:blip r:embed="rId3"/>
          <a:srcRect r="25627" b="-1"/>
          <a:stretch/>
        </p:blipFill>
        <p:spPr>
          <a:xfrm>
            <a:off x="6620719" y="10"/>
            <a:ext cx="5571282" cy="6857990"/>
          </a:xfrm>
          <a:custGeom>
            <a:avLst/>
            <a:gdLst/>
            <a:ahLst/>
            <a:cxnLst/>
            <a:rect l="l" t="t" r="r" b="b"/>
            <a:pathLst>
              <a:path w="7641102" h="6858000">
                <a:moveTo>
                  <a:pt x="0" y="0"/>
                </a:moveTo>
                <a:lnTo>
                  <a:pt x="7641102" y="0"/>
                </a:lnTo>
                <a:lnTo>
                  <a:pt x="7641102" y="6858000"/>
                </a:lnTo>
                <a:lnTo>
                  <a:pt x="0" y="6858000"/>
                </a:lnTo>
                <a:close/>
              </a:path>
            </a:pathLst>
          </a:custGeom>
        </p:spPr>
      </p:pic>
      <p:sp>
        <p:nvSpPr>
          <p:cNvPr id="17" name="Rectangle 16">
            <a:extLst>
              <a:ext uri="{FF2B5EF4-FFF2-40B4-BE49-F238E27FC236}">
                <a16:creationId xmlns:a16="http://schemas.microsoft.com/office/drawing/2014/main" id="{6FF3A87B-2255-45E0-A551-C11FAF932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8" y="5773729"/>
            <a:ext cx="7641102"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5045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2" name="Group 21">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3" name="Freeform: Shape 22">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8" name="Rectangle 27">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xfrm>
            <a:off x="1152445" y="189185"/>
            <a:ext cx="7005255" cy="682905"/>
          </a:xfrm>
        </p:spPr>
        <p:txBody>
          <a:bodyPr vert="horz" wrap="square" lIns="0" tIns="0" rIns="0" bIns="0" rtlCol="0" anchor="b" anchorCtr="0">
            <a:noAutofit/>
          </a:bodyPr>
          <a:lstStyle/>
          <a:p>
            <a:pPr>
              <a:lnSpc>
                <a:spcPct val="100000"/>
              </a:lnSpc>
            </a:pPr>
            <a:r>
              <a:rPr lang="en-US" sz="3400" u="sng" dirty="0"/>
              <a:t>SCOPE OF PROJECT: </a:t>
            </a:r>
            <a:endParaRPr lang="en-US" sz="3400" u="sng" kern="1200" dirty="0">
              <a:solidFill>
                <a:schemeClr val="tx1"/>
              </a:solidFill>
              <a:latin typeface="+mj-lt"/>
              <a:ea typeface="+mj-ea"/>
              <a:cs typeface="+mj-cs"/>
            </a:endParaRPr>
          </a:p>
        </p:txBody>
      </p:sp>
      <p:grpSp>
        <p:nvGrpSpPr>
          <p:cNvPr id="30" name="Group 29">
            <a:extLst>
              <a:ext uri="{FF2B5EF4-FFF2-40B4-BE49-F238E27FC236}">
                <a16:creationId xmlns:a16="http://schemas.microsoft.com/office/drawing/2014/main" id="{4592A8CB-0B0A-43A5-86F4-712B0C4696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41850" y="444676"/>
            <a:ext cx="667802" cy="631474"/>
            <a:chOff x="10478914" y="1506691"/>
            <a:chExt cx="667802" cy="631474"/>
          </a:xfrm>
        </p:grpSpPr>
        <p:sp>
          <p:nvSpPr>
            <p:cNvPr id="31" name="Freeform: Shape 30">
              <a:extLst>
                <a:ext uri="{FF2B5EF4-FFF2-40B4-BE49-F238E27FC236}">
                  <a16:creationId xmlns:a16="http://schemas.microsoft.com/office/drawing/2014/main" id="{4C63B2AC-3D19-416D-A37F-2DDA8A3651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Oval 31">
              <a:extLst>
                <a:ext uri="{FF2B5EF4-FFF2-40B4-BE49-F238E27FC236}">
                  <a16:creationId xmlns:a16="http://schemas.microsoft.com/office/drawing/2014/main" id="{8A474391-1271-45F9-A39C-8641371AB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1" name="Picture Placeholder 15" descr="Data points digital background">
            <a:extLst>
              <a:ext uri="{FF2B5EF4-FFF2-40B4-BE49-F238E27FC236}">
                <a16:creationId xmlns:a16="http://schemas.microsoft.com/office/drawing/2014/main" id="{A496DCE5-C34A-22C2-A9D8-E90DFC8CE86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33165" r="33165" b="-1"/>
          <a:stretch/>
        </p:blipFill>
        <p:spPr>
          <a:xfrm>
            <a:off x="6941574" y="10"/>
            <a:ext cx="5250427" cy="6857990"/>
          </a:xfrm>
          <a:custGeom>
            <a:avLst/>
            <a:gdLst/>
            <a:ahLst/>
            <a:cxnLst/>
            <a:rect l="l" t="t" r="r" b="b"/>
            <a:pathLst>
              <a:path w="7448551" h="6858000">
                <a:moveTo>
                  <a:pt x="0" y="0"/>
                </a:moveTo>
                <a:lnTo>
                  <a:pt x="7448551" y="0"/>
                </a:lnTo>
                <a:lnTo>
                  <a:pt x="7448551" y="6858000"/>
                </a:lnTo>
                <a:lnTo>
                  <a:pt x="0" y="6858000"/>
                </a:lnTo>
                <a:close/>
              </a:path>
            </a:pathLst>
          </a:custGeom>
        </p:spPr>
      </p:pic>
      <p:sp>
        <p:nvSpPr>
          <p:cNvPr id="34" name="Rectangle 33">
            <a:extLst>
              <a:ext uri="{FF2B5EF4-FFF2-40B4-BE49-F238E27FC236}">
                <a16:creationId xmlns:a16="http://schemas.microsoft.com/office/drawing/2014/main" id="{41AC6C06-99FE-4BA1-BC82-8406A424CD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AEC842D-C905-4DEA-B1C3-CA51995C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21219" y="5433223"/>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extBox 1">
            <a:extLst>
              <a:ext uri="{FF2B5EF4-FFF2-40B4-BE49-F238E27FC236}">
                <a16:creationId xmlns:a16="http://schemas.microsoft.com/office/drawing/2014/main" id="{AE47CF3C-D681-D149-5839-5DF8094A2179}"/>
              </a:ext>
            </a:extLst>
          </p:cNvPr>
          <p:cNvSpPr txBox="1"/>
          <p:nvPr/>
        </p:nvSpPr>
        <p:spPr>
          <a:xfrm>
            <a:off x="611851" y="1216956"/>
            <a:ext cx="12597364" cy="5601533"/>
          </a:xfrm>
          <a:prstGeom prst="rect">
            <a:avLst/>
          </a:prstGeom>
          <a:noFill/>
        </p:spPr>
        <p:txBody>
          <a:bodyPr wrap="square" rtlCol="0">
            <a:spAutoFit/>
          </a:bodyPr>
          <a:lstStyle/>
          <a:p>
            <a:pPr>
              <a:buFont typeface="+mj-lt"/>
              <a:buAutoNum type="arabicPeriod"/>
            </a:pPr>
            <a:r>
              <a:rPr lang="en-US" sz="2000" b="1" i="0" dirty="0">
                <a:solidFill>
                  <a:srgbClr val="ECECEC"/>
                </a:solidFill>
                <a:effectLst/>
                <a:highlight>
                  <a:srgbClr val="212121"/>
                </a:highlight>
                <a:latin typeface="Söhne"/>
              </a:rPr>
              <a:t>Sentiment Analysis Objective:</a:t>
            </a:r>
            <a:endParaRPr lang="en-US" sz="2000" b="0" i="0" dirty="0">
              <a:solidFill>
                <a:srgbClr val="ECECEC"/>
              </a:solidFill>
              <a:effectLst/>
              <a:highlight>
                <a:srgbClr val="212121"/>
              </a:highlight>
              <a:latin typeface="Söhne"/>
            </a:endParaRPr>
          </a:p>
          <a:p>
            <a:pPr lvl="1"/>
            <a:r>
              <a:rPr lang="en-US" sz="2000" b="0" i="0" dirty="0">
                <a:solidFill>
                  <a:srgbClr val="ECECEC"/>
                </a:solidFill>
                <a:effectLst/>
                <a:highlight>
                  <a:srgbClr val="212121"/>
                </a:highlight>
                <a:latin typeface="Söhne"/>
              </a:rPr>
              <a:t>Perform sentiment analysis on IMDb movie reviews.</a:t>
            </a:r>
          </a:p>
          <a:p>
            <a:pPr>
              <a:buFont typeface="+mj-lt"/>
              <a:buAutoNum type="arabicPeriod"/>
            </a:pPr>
            <a:r>
              <a:rPr lang="en-US" sz="2000" b="1" i="0" dirty="0">
                <a:solidFill>
                  <a:srgbClr val="ECECEC"/>
                </a:solidFill>
                <a:effectLst/>
                <a:highlight>
                  <a:srgbClr val="212121"/>
                </a:highlight>
                <a:latin typeface="Söhne"/>
              </a:rPr>
              <a:t>Model Development:</a:t>
            </a:r>
            <a:endParaRPr lang="en-US" sz="2000" b="0" i="0" dirty="0">
              <a:solidFill>
                <a:srgbClr val="ECECEC"/>
              </a:solidFill>
              <a:effectLst/>
              <a:highlight>
                <a:srgbClr val="212121"/>
              </a:highlight>
              <a:latin typeface="Söhne"/>
            </a:endParaRPr>
          </a:p>
          <a:p>
            <a:pPr lvl="1"/>
            <a:r>
              <a:rPr lang="en-US" sz="2000" b="0" i="0" dirty="0">
                <a:solidFill>
                  <a:srgbClr val="ECECEC"/>
                </a:solidFill>
                <a:effectLst/>
                <a:highlight>
                  <a:srgbClr val="212121"/>
                </a:highlight>
                <a:latin typeface="Söhne"/>
              </a:rPr>
              <a:t>Develop two neural network models:</a:t>
            </a:r>
          </a:p>
          <a:p>
            <a:pPr marL="1143000" lvl="2" indent="-228600">
              <a:buFont typeface="+mj-lt"/>
              <a:buAutoNum type="arabicPeriod"/>
            </a:pPr>
            <a:r>
              <a:rPr lang="en-US" sz="2000" b="0" i="0" dirty="0">
                <a:solidFill>
                  <a:srgbClr val="ECECEC"/>
                </a:solidFill>
                <a:effectLst/>
                <a:highlight>
                  <a:srgbClr val="212121"/>
                </a:highlight>
                <a:latin typeface="Söhne"/>
              </a:rPr>
              <a:t>Hybrid model: Combines Bidirectional LSTM and residual convolutional layers.</a:t>
            </a:r>
          </a:p>
          <a:p>
            <a:pPr marL="1143000" lvl="2" indent="-228600">
              <a:buFont typeface="+mj-lt"/>
              <a:buAutoNum type="arabicPeriod"/>
            </a:pPr>
            <a:r>
              <a:rPr lang="en-US" sz="2000" b="0" i="0" dirty="0">
                <a:solidFill>
                  <a:srgbClr val="ECECEC"/>
                </a:solidFill>
                <a:effectLst/>
                <a:highlight>
                  <a:srgbClr val="212121"/>
                </a:highlight>
                <a:latin typeface="Söhne"/>
              </a:rPr>
              <a:t>Fully connected feedforward neural network (FCNN) model for comparison.</a:t>
            </a:r>
          </a:p>
          <a:p>
            <a:pPr>
              <a:buFont typeface="+mj-lt"/>
              <a:buAutoNum type="arabicPeriod"/>
            </a:pPr>
            <a:r>
              <a:rPr lang="en-US" sz="2000" b="1" i="0" dirty="0">
                <a:solidFill>
                  <a:srgbClr val="ECECEC"/>
                </a:solidFill>
                <a:effectLst/>
                <a:highlight>
                  <a:srgbClr val="212121"/>
                </a:highlight>
                <a:latin typeface="Söhne"/>
              </a:rPr>
              <a:t>Evaluation Metrics:</a:t>
            </a:r>
            <a:endParaRPr lang="en-US" sz="2000" b="0" i="0" dirty="0">
              <a:solidFill>
                <a:srgbClr val="ECECEC"/>
              </a:solidFill>
              <a:effectLst/>
              <a:highlight>
                <a:srgbClr val="212121"/>
              </a:highlight>
              <a:latin typeface="Söhne"/>
            </a:endParaRPr>
          </a:p>
          <a:p>
            <a:pPr lvl="1"/>
            <a:r>
              <a:rPr lang="en-US" sz="2000" b="0" i="0" dirty="0">
                <a:solidFill>
                  <a:srgbClr val="ECECEC"/>
                </a:solidFill>
                <a:effectLst/>
                <a:highlight>
                  <a:srgbClr val="212121"/>
                </a:highlight>
                <a:latin typeface="Söhne"/>
              </a:rPr>
              <a:t>Assess model performance using metrics such as accuracy, precision, recall, F1-score, and AUC-ROC.</a:t>
            </a:r>
          </a:p>
          <a:p>
            <a:pPr>
              <a:buFont typeface="+mj-lt"/>
              <a:buAutoNum type="arabicPeriod"/>
            </a:pPr>
            <a:r>
              <a:rPr lang="en-US" sz="2000" b="1" i="0" dirty="0">
                <a:solidFill>
                  <a:srgbClr val="ECECEC"/>
                </a:solidFill>
                <a:effectLst/>
                <a:highlight>
                  <a:srgbClr val="212121"/>
                </a:highlight>
                <a:latin typeface="Söhne"/>
              </a:rPr>
              <a:t>Confusion Matrix Visualization:</a:t>
            </a:r>
            <a:endParaRPr lang="en-US" sz="2000" b="0" i="0" dirty="0">
              <a:solidFill>
                <a:srgbClr val="ECECEC"/>
              </a:solidFill>
              <a:effectLst/>
              <a:highlight>
                <a:srgbClr val="212121"/>
              </a:highlight>
              <a:latin typeface="Söhne"/>
            </a:endParaRPr>
          </a:p>
          <a:p>
            <a:pPr lvl="1"/>
            <a:r>
              <a:rPr lang="en-US" sz="2000" b="0" i="0" dirty="0">
                <a:solidFill>
                  <a:srgbClr val="ECECEC"/>
                </a:solidFill>
                <a:effectLst/>
                <a:highlight>
                  <a:srgbClr val="212121"/>
                </a:highlight>
                <a:latin typeface="Söhne"/>
              </a:rPr>
              <a:t>Visualize model performance through confusion matrices.</a:t>
            </a:r>
          </a:p>
          <a:p>
            <a:pPr>
              <a:buFont typeface="+mj-lt"/>
              <a:buAutoNum type="arabicPeriod"/>
            </a:pPr>
            <a:r>
              <a:rPr lang="en-US" sz="2000" b="1" i="0" dirty="0">
                <a:solidFill>
                  <a:srgbClr val="ECECEC"/>
                </a:solidFill>
                <a:effectLst/>
                <a:highlight>
                  <a:srgbClr val="212121"/>
                </a:highlight>
                <a:latin typeface="Söhne"/>
              </a:rPr>
              <a:t>User Interaction:</a:t>
            </a:r>
            <a:endParaRPr lang="en-US" sz="2000" b="0" i="0" dirty="0">
              <a:solidFill>
                <a:srgbClr val="ECECEC"/>
              </a:solidFill>
              <a:effectLst/>
              <a:highlight>
                <a:srgbClr val="212121"/>
              </a:highlight>
              <a:latin typeface="Söhne"/>
            </a:endParaRPr>
          </a:p>
          <a:p>
            <a:pPr lvl="1"/>
            <a:r>
              <a:rPr lang="en-US" sz="2000" b="0" i="0" dirty="0">
                <a:solidFill>
                  <a:srgbClr val="ECECEC"/>
                </a:solidFill>
                <a:effectLst/>
                <a:highlight>
                  <a:srgbClr val="212121"/>
                </a:highlight>
                <a:latin typeface="Söhne"/>
              </a:rPr>
              <a:t>Allow users to input movie reviews for sentiment prediction.</a:t>
            </a:r>
          </a:p>
          <a:p>
            <a:pPr lvl="1"/>
            <a:r>
              <a:rPr lang="en-US" sz="2000" b="0" i="0" dirty="0">
                <a:solidFill>
                  <a:srgbClr val="ECECEC"/>
                </a:solidFill>
                <a:effectLst/>
                <a:highlight>
                  <a:srgbClr val="212121"/>
                </a:highlight>
                <a:latin typeface="Söhne"/>
              </a:rPr>
              <a:t>Preprocess input and predict sentiment using trained models.</a:t>
            </a:r>
          </a:p>
          <a:p>
            <a:pPr>
              <a:buFont typeface="+mj-lt"/>
              <a:buAutoNum type="arabicPeriod"/>
            </a:pPr>
            <a:r>
              <a:rPr lang="en-US" sz="2000" b="1" i="0" dirty="0">
                <a:solidFill>
                  <a:srgbClr val="ECECEC"/>
                </a:solidFill>
                <a:effectLst/>
                <a:highlight>
                  <a:srgbClr val="212121"/>
                </a:highlight>
                <a:latin typeface="Söhne"/>
              </a:rPr>
              <a:t> Practical Insights:</a:t>
            </a:r>
            <a:endParaRPr lang="en-US" sz="2000" b="0" i="0" dirty="0">
              <a:solidFill>
                <a:srgbClr val="ECECEC"/>
              </a:solidFill>
              <a:effectLst/>
              <a:highlight>
                <a:srgbClr val="212121"/>
              </a:highlight>
              <a:latin typeface="Söhne"/>
            </a:endParaRPr>
          </a:p>
          <a:p>
            <a:pPr lvl="1"/>
            <a:r>
              <a:rPr lang="en-US" sz="2000" b="0" i="0" dirty="0">
                <a:solidFill>
                  <a:srgbClr val="ECECEC"/>
                </a:solidFill>
                <a:effectLst/>
                <a:highlight>
                  <a:srgbClr val="212121"/>
                </a:highlight>
                <a:latin typeface="Söhne"/>
              </a:rPr>
              <a:t>Provide insights into classification performance and model comparisons.</a:t>
            </a:r>
          </a:p>
          <a:p>
            <a:pPr>
              <a:buFont typeface="+mj-lt"/>
              <a:buAutoNum type="arabicPeriod"/>
            </a:pPr>
            <a:r>
              <a:rPr lang="en-US" sz="2000" b="1" i="0" dirty="0">
                <a:solidFill>
                  <a:srgbClr val="ECECEC"/>
                </a:solidFill>
                <a:effectLst/>
                <a:highlight>
                  <a:srgbClr val="212121"/>
                </a:highlight>
                <a:latin typeface="Söhne"/>
              </a:rPr>
              <a:t>Visualization:</a:t>
            </a:r>
            <a:endParaRPr lang="en-US" sz="2000" b="0" i="0" dirty="0">
              <a:solidFill>
                <a:srgbClr val="ECECEC"/>
              </a:solidFill>
              <a:effectLst/>
              <a:highlight>
                <a:srgbClr val="212121"/>
              </a:highlight>
              <a:latin typeface="Söhne"/>
            </a:endParaRPr>
          </a:p>
          <a:p>
            <a:pPr lvl="1"/>
            <a:r>
              <a:rPr lang="en-US" sz="2000" b="0" i="0" dirty="0">
                <a:solidFill>
                  <a:srgbClr val="ECECEC"/>
                </a:solidFill>
                <a:effectLst/>
                <a:highlight>
                  <a:srgbClr val="212121"/>
                </a:highlight>
                <a:latin typeface="Söhne"/>
              </a:rPr>
              <a:t>Present visualizations of model performance for easy interpretation.</a:t>
            </a:r>
          </a:p>
          <a:p>
            <a:endParaRPr lang="en-US" dirty="0"/>
          </a:p>
        </p:txBody>
      </p:sp>
    </p:spTree>
    <p:extLst>
      <p:ext uri="{BB962C8B-B14F-4D97-AF65-F5344CB8AC3E}">
        <p14:creationId xmlns:p14="http://schemas.microsoft.com/office/powerpoint/2010/main" val="1839748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53" name="Freeform: Shape 52">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Oval 53">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Freeform: Shape 55">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57" name="Rectangle 5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72343A-9CB0-F2AD-EF62-5DEE3E97F956}"/>
              </a:ext>
            </a:extLst>
          </p:cNvPr>
          <p:cNvSpPr>
            <a:spLocks noGrp="1"/>
          </p:cNvSpPr>
          <p:nvPr>
            <p:ph type="title"/>
          </p:nvPr>
        </p:nvSpPr>
        <p:spPr>
          <a:xfrm>
            <a:off x="550864" y="1"/>
            <a:ext cx="6046706" cy="1203766"/>
          </a:xfrm>
        </p:spPr>
        <p:txBody>
          <a:bodyPr vert="horz" wrap="square" lIns="0" tIns="0" rIns="0" bIns="0" rtlCol="0" anchor="b" anchorCtr="0">
            <a:normAutofit/>
          </a:bodyPr>
          <a:lstStyle/>
          <a:p>
            <a:r>
              <a:rPr lang="en-US" sz="3400" u="sng" kern="1200" dirty="0">
                <a:solidFill>
                  <a:schemeClr val="tx1"/>
                </a:solidFill>
                <a:latin typeface="+mj-lt"/>
                <a:ea typeface="+mj-ea"/>
                <a:cs typeface="+mj-cs"/>
              </a:rPr>
              <a:t>DATASET CHOSEN IMDB REVIEWS DATASET:</a:t>
            </a:r>
          </a:p>
        </p:txBody>
      </p:sp>
      <p:sp>
        <p:nvSpPr>
          <p:cNvPr id="3" name="Content Placeholder 2">
            <a:extLst>
              <a:ext uri="{FF2B5EF4-FFF2-40B4-BE49-F238E27FC236}">
                <a16:creationId xmlns:a16="http://schemas.microsoft.com/office/drawing/2014/main" id="{1C6744DD-5BC8-42C8-4313-13CE95ED575B}"/>
              </a:ext>
            </a:extLst>
          </p:cNvPr>
          <p:cNvSpPr>
            <a:spLocks noGrp="1"/>
          </p:cNvSpPr>
          <p:nvPr>
            <p:ph idx="1"/>
          </p:nvPr>
        </p:nvSpPr>
        <p:spPr>
          <a:xfrm>
            <a:off x="298975" y="1179652"/>
            <a:ext cx="6231113" cy="3414425"/>
          </a:xfrm>
        </p:spPr>
        <p:txBody>
          <a:bodyPr vert="horz" wrap="square" lIns="0" tIns="0" rIns="0" bIns="0" rtlCol="0" anchor="t">
            <a:noAutofit/>
          </a:bodyPr>
          <a:lstStyle/>
          <a:p>
            <a:pPr>
              <a:lnSpc>
                <a:spcPct val="100000"/>
              </a:lnSpc>
            </a:pPr>
            <a:r>
              <a:rPr lang="en-US" sz="2000" u="sng" dirty="0">
                <a:solidFill>
                  <a:schemeClr val="tx1">
                    <a:alpha val="60000"/>
                  </a:schemeClr>
                </a:solidFill>
              </a:rPr>
              <a:t>Source:</a:t>
            </a:r>
            <a:br>
              <a:rPr lang="en-US" sz="2000" dirty="0">
                <a:solidFill>
                  <a:schemeClr val="tx1">
                    <a:alpha val="60000"/>
                  </a:schemeClr>
                </a:solidFill>
              </a:rPr>
            </a:br>
            <a:r>
              <a:rPr lang="en-US" sz="2000" dirty="0">
                <a:solidFill>
                  <a:schemeClr val="tx1">
                    <a:alpha val="60000"/>
                  </a:schemeClr>
                </a:solidFill>
              </a:rPr>
              <a:t>The dataset originates from IMDb, a well-known online repository for movies, TV shows, and celebrity-related content.</a:t>
            </a:r>
          </a:p>
          <a:p>
            <a:pPr>
              <a:lnSpc>
                <a:spcPct val="100000"/>
              </a:lnSpc>
            </a:pPr>
            <a:r>
              <a:rPr lang="en-US" sz="2000" u="sng" dirty="0">
                <a:solidFill>
                  <a:schemeClr val="tx1">
                    <a:alpha val="60000"/>
                  </a:schemeClr>
                </a:solidFill>
              </a:rPr>
              <a:t>Content:</a:t>
            </a:r>
            <a:br>
              <a:rPr lang="en-US" sz="2000" dirty="0">
                <a:solidFill>
                  <a:schemeClr val="tx1">
                    <a:alpha val="60000"/>
                  </a:schemeClr>
                </a:solidFill>
              </a:rPr>
            </a:br>
            <a:r>
              <a:rPr lang="en-US" sz="2000" dirty="0">
                <a:solidFill>
                  <a:schemeClr val="tx1">
                    <a:alpha val="60000"/>
                  </a:schemeClr>
                </a:solidFill>
              </a:rPr>
              <a:t>Comprises 50,000 movie reviews, evenly distributed between positive and negative sentiments (25,000 each).</a:t>
            </a:r>
          </a:p>
          <a:p>
            <a:pPr>
              <a:lnSpc>
                <a:spcPct val="100000"/>
              </a:lnSpc>
            </a:pPr>
            <a:r>
              <a:rPr lang="en-US" sz="2000" u="sng" dirty="0">
                <a:solidFill>
                  <a:schemeClr val="tx1">
                    <a:alpha val="60000"/>
                  </a:schemeClr>
                </a:solidFill>
              </a:rPr>
              <a:t>Format:</a:t>
            </a:r>
            <a:br>
              <a:rPr lang="en-US" sz="2000" dirty="0">
                <a:solidFill>
                  <a:schemeClr val="tx1">
                    <a:alpha val="60000"/>
                  </a:schemeClr>
                </a:solidFill>
              </a:rPr>
            </a:br>
            <a:r>
              <a:rPr lang="en-US" sz="2000" dirty="0">
                <a:solidFill>
                  <a:schemeClr val="tx1">
                    <a:alpha val="60000"/>
                  </a:schemeClr>
                </a:solidFill>
              </a:rPr>
              <a:t>Presented in CSV format with two columns: 'Review' (textual content) and 'Sentiment' (label denoting positive or negative sentiment).</a:t>
            </a:r>
          </a:p>
          <a:p>
            <a:pPr>
              <a:lnSpc>
                <a:spcPct val="100000"/>
              </a:lnSpc>
            </a:pPr>
            <a:r>
              <a:rPr lang="en-US" sz="2000" u="sng" dirty="0">
                <a:solidFill>
                  <a:schemeClr val="tx1">
                    <a:alpha val="60000"/>
                  </a:schemeClr>
                </a:solidFill>
              </a:rPr>
              <a:t>Usage:</a:t>
            </a:r>
            <a:br>
              <a:rPr lang="en-US" sz="2000" dirty="0">
                <a:solidFill>
                  <a:schemeClr val="tx1">
                    <a:alpha val="60000"/>
                  </a:schemeClr>
                </a:solidFill>
              </a:rPr>
            </a:br>
            <a:r>
              <a:rPr lang="en-US" sz="2000" dirty="0">
                <a:solidFill>
                  <a:schemeClr val="tx1">
                    <a:alpha val="60000"/>
                  </a:schemeClr>
                </a:solidFill>
              </a:rPr>
              <a:t>Widely utilized for training and assessing ML models, particularly in NLP tasks such as text classification and sentiment analysis. Serves as a standard benchmark for evaluating new algorithms and techniques.</a:t>
            </a:r>
          </a:p>
        </p:txBody>
      </p:sp>
      <p:pic>
        <p:nvPicPr>
          <p:cNvPr id="31" name="Picture 30" descr="Programming data on computer monitor">
            <a:extLst>
              <a:ext uri="{FF2B5EF4-FFF2-40B4-BE49-F238E27FC236}">
                <a16:creationId xmlns:a16="http://schemas.microsoft.com/office/drawing/2014/main" id="{1E10D87D-6CFE-9CDA-CF91-038FE66EC1DC}"/>
              </a:ext>
            </a:extLst>
          </p:cNvPr>
          <p:cNvPicPr>
            <a:picLocks noChangeAspect="1"/>
          </p:cNvPicPr>
          <p:nvPr/>
        </p:nvPicPr>
        <p:blipFill rotWithShape="1">
          <a:blip r:embed="rId3"/>
          <a:srcRect l="17787" r="7840" b="-1"/>
          <a:stretch/>
        </p:blipFill>
        <p:spPr>
          <a:xfrm>
            <a:off x="6829063" y="10"/>
            <a:ext cx="5362938" cy="6857990"/>
          </a:xfrm>
          <a:custGeom>
            <a:avLst/>
            <a:gdLst/>
            <a:ahLst/>
            <a:cxnLst/>
            <a:rect l="l" t="t" r="r" b="b"/>
            <a:pathLst>
              <a:path w="7641102" h="6858000">
                <a:moveTo>
                  <a:pt x="0" y="0"/>
                </a:moveTo>
                <a:lnTo>
                  <a:pt x="7641102" y="0"/>
                </a:lnTo>
                <a:lnTo>
                  <a:pt x="7641102" y="6858000"/>
                </a:lnTo>
                <a:lnTo>
                  <a:pt x="0" y="6858000"/>
                </a:lnTo>
                <a:close/>
              </a:path>
            </a:pathLst>
          </a:custGeom>
        </p:spPr>
      </p:pic>
      <p:sp>
        <p:nvSpPr>
          <p:cNvPr id="58" name="Rectangle 57">
            <a:extLst>
              <a:ext uri="{FF2B5EF4-FFF2-40B4-BE49-F238E27FC236}">
                <a16:creationId xmlns:a16="http://schemas.microsoft.com/office/drawing/2014/main" id="{6FF3A87B-2255-45E0-A551-C11FAF932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8" y="5773729"/>
            <a:ext cx="7641102"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2841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0" name="Freeform: Shape 9">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Oval 10">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Freeform: Shape 12">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15" name="Rectangle 14">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72343A-9CB0-F2AD-EF62-5DEE3E97F956}"/>
              </a:ext>
            </a:extLst>
          </p:cNvPr>
          <p:cNvSpPr>
            <a:spLocks noGrp="1"/>
          </p:cNvSpPr>
          <p:nvPr>
            <p:ph type="title"/>
          </p:nvPr>
        </p:nvSpPr>
        <p:spPr>
          <a:xfrm>
            <a:off x="149488" y="-71570"/>
            <a:ext cx="6485754" cy="1305188"/>
          </a:xfrm>
        </p:spPr>
        <p:txBody>
          <a:bodyPr vert="horz" wrap="square" lIns="0" tIns="0" rIns="0" bIns="0" rtlCol="0" anchor="b" anchorCtr="0">
            <a:normAutofit/>
          </a:bodyPr>
          <a:lstStyle/>
          <a:p>
            <a:r>
              <a:rPr lang="en-US" sz="3400" u="sng" kern="1200" dirty="0">
                <a:solidFill>
                  <a:schemeClr val="tx1"/>
                </a:solidFill>
                <a:latin typeface="+mj-lt"/>
                <a:ea typeface="+mj-ea"/>
                <a:cs typeface="+mj-cs"/>
              </a:rPr>
              <a:t>MODEL PERFOMANCE &amp; LIMITATIONS:</a:t>
            </a:r>
          </a:p>
        </p:txBody>
      </p:sp>
      <p:sp>
        <p:nvSpPr>
          <p:cNvPr id="3" name="Content Placeholder 2">
            <a:extLst>
              <a:ext uri="{FF2B5EF4-FFF2-40B4-BE49-F238E27FC236}">
                <a16:creationId xmlns:a16="http://schemas.microsoft.com/office/drawing/2014/main" id="{1C6744DD-5BC8-42C8-4313-13CE95ED575B}"/>
              </a:ext>
            </a:extLst>
          </p:cNvPr>
          <p:cNvSpPr>
            <a:spLocks noGrp="1"/>
          </p:cNvSpPr>
          <p:nvPr>
            <p:ph idx="1"/>
          </p:nvPr>
        </p:nvSpPr>
        <p:spPr>
          <a:xfrm>
            <a:off x="298975" y="1381077"/>
            <a:ext cx="6485755" cy="3414425"/>
          </a:xfrm>
        </p:spPr>
        <p:txBody>
          <a:bodyPr vert="horz" wrap="square" lIns="0" tIns="0" rIns="0" bIns="0" rtlCol="0" anchor="t">
            <a:noAutofit/>
          </a:bodyPr>
          <a:lstStyle/>
          <a:p>
            <a:pPr>
              <a:lnSpc>
                <a:spcPct val="100000"/>
              </a:lnSpc>
            </a:pPr>
            <a:r>
              <a:rPr lang="en-US" sz="2000" dirty="0">
                <a:solidFill>
                  <a:schemeClr val="tx1">
                    <a:alpha val="60000"/>
                  </a:schemeClr>
                </a:solidFill>
              </a:rPr>
              <a:t>Performance:</a:t>
            </a:r>
            <a:br>
              <a:rPr lang="en-US" sz="2000" dirty="0">
                <a:solidFill>
                  <a:schemeClr val="tx1">
                    <a:alpha val="60000"/>
                  </a:schemeClr>
                </a:solidFill>
              </a:rPr>
            </a:br>
            <a:r>
              <a:rPr lang="en-US" sz="2000" dirty="0">
                <a:solidFill>
                  <a:schemeClr val="tx1">
                    <a:alpha val="60000"/>
                  </a:schemeClr>
                </a:solidFill>
              </a:rPr>
              <a:t>Hybrid model outperforms fully connected feedforward neural network:</a:t>
            </a:r>
            <a:br>
              <a:rPr lang="en-US" sz="2000" dirty="0">
                <a:solidFill>
                  <a:schemeClr val="tx1">
                    <a:alpha val="60000"/>
                  </a:schemeClr>
                </a:solidFill>
              </a:rPr>
            </a:br>
            <a:r>
              <a:rPr lang="en-US" sz="2000" dirty="0">
                <a:solidFill>
                  <a:schemeClr val="tx1">
                    <a:alpha val="60000"/>
                  </a:schemeClr>
                </a:solidFill>
              </a:rPr>
              <a:t>Higher accuracy, precision, recall, and F1-score.</a:t>
            </a:r>
            <a:br>
              <a:rPr lang="en-US" sz="2000" dirty="0">
                <a:solidFill>
                  <a:schemeClr val="tx1">
                    <a:alpha val="60000"/>
                  </a:schemeClr>
                </a:solidFill>
              </a:rPr>
            </a:br>
            <a:r>
              <a:rPr lang="en-US" sz="2000" dirty="0">
                <a:solidFill>
                  <a:schemeClr val="tx1">
                    <a:alpha val="60000"/>
                  </a:schemeClr>
                </a:solidFill>
              </a:rPr>
              <a:t>Higher AUC-ROC score, indicating better class discrimination.</a:t>
            </a:r>
          </a:p>
          <a:p>
            <a:pPr>
              <a:lnSpc>
                <a:spcPct val="100000"/>
              </a:lnSpc>
            </a:pPr>
            <a:r>
              <a:rPr lang="en-US" sz="2000" dirty="0">
                <a:solidFill>
                  <a:schemeClr val="tx1">
                    <a:alpha val="60000"/>
                  </a:schemeClr>
                </a:solidFill>
              </a:rPr>
              <a:t>Limitations:</a:t>
            </a:r>
            <a:br>
              <a:rPr lang="en-US" sz="2000" dirty="0">
                <a:solidFill>
                  <a:schemeClr val="tx1">
                    <a:alpha val="60000"/>
                  </a:schemeClr>
                </a:solidFill>
              </a:rPr>
            </a:br>
            <a:r>
              <a:rPr lang="en-US" sz="2000" dirty="0">
                <a:solidFill>
                  <a:schemeClr val="tx1">
                    <a:alpha val="60000"/>
                  </a:schemeClr>
                </a:solidFill>
              </a:rPr>
              <a:t>1.Computational intensity:</a:t>
            </a:r>
            <a:br>
              <a:rPr lang="en-US" sz="2000" dirty="0">
                <a:solidFill>
                  <a:schemeClr val="tx1">
                    <a:alpha val="60000"/>
                  </a:schemeClr>
                </a:solidFill>
              </a:rPr>
            </a:br>
            <a:r>
              <a:rPr lang="en-US" sz="2000" dirty="0">
                <a:solidFill>
                  <a:schemeClr val="tx1">
                    <a:alpha val="60000"/>
                  </a:schemeClr>
                </a:solidFill>
              </a:rPr>
              <a:t>Hybrid model requires more resources and longer training times.</a:t>
            </a:r>
            <a:br>
              <a:rPr lang="en-US" sz="2000" dirty="0">
                <a:solidFill>
                  <a:schemeClr val="tx1">
                    <a:alpha val="60000"/>
                  </a:schemeClr>
                </a:solidFill>
              </a:rPr>
            </a:br>
            <a:r>
              <a:rPr lang="en-US" sz="2000" dirty="0">
                <a:solidFill>
                  <a:schemeClr val="tx1">
                    <a:alpha val="60000"/>
                  </a:schemeClr>
                </a:solidFill>
              </a:rPr>
              <a:t>2.Overfitting risk:</a:t>
            </a:r>
            <a:br>
              <a:rPr lang="en-US" sz="2000" dirty="0">
                <a:solidFill>
                  <a:schemeClr val="tx1">
                    <a:alpha val="60000"/>
                  </a:schemeClr>
                </a:solidFill>
              </a:rPr>
            </a:br>
            <a:r>
              <a:rPr lang="en-US" sz="2000" dirty="0">
                <a:solidFill>
                  <a:schemeClr val="tx1">
                    <a:alpha val="60000"/>
                  </a:schemeClr>
                </a:solidFill>
              </a:rPr>
              <a:t>of hybrid model may lead to overfitting, especially on smaller datasets.</a:t>
            </a:r>
          </a:p>
          <a:p>
            <a:pPr>
              <a:lnSpc>
                <a:spcPct val="100000"/>
              </a:lnSpc>
            </a:pPr>
            <a:r>
              <a:rPr lang="en-US" sz="2000" dirty="0">
                <a:solidFill>
                  <a:schemeClr val="tx1">
                    <a:alpha val="60000"/>
                  </a:schemeClr>
                </a:solidFill>
              </a:rPr>
              <a:t>Data dependence:</a:t>
            </a:r>
            <a:br>
              <a:rPr lang="en-US" sz="2000" dirty="0">
                <a:solidFill>
                  <a:schemeClr val="tx1">
                    <a:alpha val="60000"/>
                  </a:schemeClr>
                </a:solidFill>
              </a:rPr>
            </a:br>
            <a:r>
              <a:rPr lang="en-US" sz="2000" dirty="0">
                <a:solidFill>
                  <a:schemeClr val="tx1">
                    <a:alpha val="60000"/>
                  </a:schemeClr>
                </a:solidFill>
              </a:rPr>
              <a:t>Performance of both models may vary with changes in data distribution, affecting generalization to unseen data.</a:t>
            </a:r>
          </a:p>
        </p:txBody>
      </p:sp>
      <p:sp>
        <p:nvSpPr>
          <p:cNvPr id="17" name="Rectangle 16">
            <a:extLst>
              <a:ext uri="{FF2B5EF4-FFF2-40B4-BE49-F238E27FC236}">
                <a16:creationId xmlns:a16="http://schemas.microsoft.com/office/drawing/2014/main" id="{6FF3A87B-2255-45E0-A551-C11FAF932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8" y="5773729"/>
            <a:ext cx="7641102"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69E362B-0BD3-C470-5033-12CBD546AC2F}"/>
              </a:ext>
            </a:extLst>
          </p:cNvPr>
          <p:cNvPicPr>
            <a:picLocks noChangeAspect="1"/>
          </p:cNvPicPr>
          <p:nvPr/>
        </p:nvPicPr>
        <p:blipFill>
          <a:blip r:embed="rId3"/>
          <a:stretch>
            <a:fillRect/>
          </a:stretch>
        </p:blipFill>
        <p:spPr>
          <a:xfrm>
            <a:off x="6934217" y="-1"/>
            <a:ext cx="5257783" cy="6857999"/>
          </a:xfrm>
          <a:prstGeom prst="rect">
            <a:avLst/>
          </a:prstGeom>
        </p:spPr>
      </p:pic>
    </p:spTree>
    <p:extLst>
      <p:ext uri="{BB962C8B-B14F-4D97-AF65-F5344CB8AC3E}">
        <p14:creationId xmlns:p14="http://schemas.microsoft.com/office/powerpoint/2010/main" val="2314192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0" name="Freeform: Shape 9">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Oval 10">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Freeform: Shape 12">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15" name="Rectangle 14">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72343A-9CB0-F2AD-EF62-5DEE3E97F956}"/>
              </a:ext>
            </a:extLst>
          </p:cNvPr>
          <p:cNvSpPr>
            <a:spLocks noGrp="1"/>
          </p:cNvSpPr>
          <p:nvPr>
            <p:ph type="title"/>
          </p:nvPr>
        </p:nvSpPr>
        <p:spPr>
          <a:xfrm>
            <a:off x="220161" y="-250779"/>
            <a:ext cx="3565524" cy="755914"/>
          </a:xfrm>
        </p:spPr>
        <p:txBody>
          <a:bodyPr vert="horz" wrap="square" lIns="0" tIns="0" rIns="0" bIns="0" rtlCol="0" anchor="b" anchorCtr="0">
            <a:normAutofit/>
          </a:bodyPr>
          <a:lstStyle/>
          <a:p>
            <a:pPr>
              <a:lnSpc>
                <a:spcPct val="100000"/>
              </a:lnSpc>
            </a:pPr>
            <a:r>
              <a:rPr lang="en-US" sz="3400" kern="1200" dirty="0">
                <a:solidFill>
                  <a:schemeClr val="tx1"/>
                </a:solidFill>
                <a:latin typeface="+mj-lt"/>
                <a:ea typeface="+mj-ea"/>
                <a:cs typeface="+mj-cs"/>
              </a:rPr>
              <a:t>ALGORITHM:</a:t>
            </a:r>
          </a:p>
        </p:txBody>
      </p:sp>
      <p:sp>
        <p:nvSpPr>
          <p:cNvPr id="3" name="Content Placeholder 2">
            <a:extLst>
              <a:ext uri="{FF2B5EF4-FFF2-40B4-BE49-F238E27FC236}">
                <a16:creationId xmlns:a16="http://schemas.microsoft.com/office/drawing/2014/main" id="{1C6744DD-5BC8-42C8-4313-13CE95ED575B}"/>
              </a:ext>
            </a:extLst>
          </p:cNvPr>
          <p:cNvSpPr>
            <a:spLocks noGrp="1"/>
          </p:cNvSpPr>
          <p:nvPr>
            <p:ph idx="1"/>
          </p:nvPr>
        </p:nvSpPr>
        <p:spPr>
          <a:xfrm>
            <a:off x="0" y="482895"/>
            <a:ext cx="7030851" cy="3859786"/>
          </a:xfrm>
        </p:spPr>
        <p:txBody>
          <a:bodyPr vert="horz" wrap="square" lIns="0" tIns="0" rIns="0" bIns="0" rtlCol="0" anchor="t">
            <a:noAutofit/>
          </a:bodyPr>
          <a:lstStyle/>
          <a:p>
            <a:pPr>
              <a:lnSpc>
                <a:spcPct val="100000"/>
              </a:lnSpc>
            </a:pPr>
            <a:r>
              <a:rPr lang="en-US" dirty="0">
                <a:solidFill>
                  <a:schemeClr val="tx1">
                    <a:alpha val="60000"/>
                  </a:schemeClr>
                </a:solidFill>
              </a:rPr>
              <a:t>Data Loading and Preprocessing: The IMDb dataset is loaded from a CSV file and processed to handle missing values. Text data is tokenized using the Tokenizer class and padded to ensure uniform length.</a:t>
            </a:r>
          </a:p>
          <a:p>
            <a:pPr>
              <a:lnSpc>
                <a:spcPct val="100000"/>
              </a:lnSpc>
            </a:pPr>
            <a:r>
              <a:rPr lang="en-US" dirty="0">
                <a:solidFill>
                  <a:schemeClr val="tx1">
                    <a:alpha val="60000"/>
                  </a:schemeClr>
                </a:solidFill>
              </a:rPr>
              <a:t>Model Architectures: Hybrid Model: Combines a Bidirectional LSTM layer with a residual block.</a:t>
            </a:r>
          </a:p>
          <a:p>
            <a:pPr>
              <a:lnSpc>
                <a:spcPct val="100000"/>
              </a:lnSpc>
            </a:pPr>
            <a:r>
              <a:rPr lang="en-US" dirty="0">
                <a:solidFill>
                  <a:schemeClr val="tx1">
                    <a:alpha val="60000"/>
                  </a:schemeClr>
                </a:solidFill>
              </a:rPr>
              <a:t>Fully Connected Feedforward Neural Network Model: Employs a simple architecture with embedding, flattening, and dense layers.</a:t>
            </a:r>
          </a:p>
          <a:p>
            <a:pPr>
              <a:lnSpc>
                <a:spcPct val="100000"/>
              </a:lnSpc>
            </a:pPr>
            <a:r>
              <a:rPr lang="en-US" dirty="0">
                <a:solidFill>
                  <a:schemeClr val="tx1">
                    <a:alpha val="60000"/>
                  </a:schemeClr>
                </a:solidFill>
              </a:rPr>
              <a:t>Training and Evaluation: Both models are compiled with appropriate loss functions and optimizers. They are trained on the training data and evaluated using validation and test sets.</a:t>
            </a:r>
          </a:p>
          <a:p>
            <a:pPr>
              <a:lnSpc>
                <a:spcPct val="100000"/>
              </a:lnSpc>
            </a:pPr>
            <a:r>
              <a:rPr lang="en-US" dirty="0">
                <a:solidFill>
                  <a:schemeClr val="tx1">
                    <a:alpha val="60000"/>
                  </a:schemeClr>
                </a:solidFill>
              </a:rPr>
              <a:t>Performance metrics: such as accuracy, precision, recall, F1-score, AUC-ROC, and confusion matrix are computed for comparison.</a:t>
            </a:r>
          </a:p>
          <a:p>
            <a:pPr>
              <a:lnSpc>
                <a:spcPct val="100000"/>
              </a:lnSpc>
            </a:pPr>
            <a:r>
              <a:rPr lang="en-US" dirty="0">
                <a:solidFill>
                  <a:schemeClr val="tx1">
                    <a:alpha val="60000"/>
                  </a:schemeClr>
                </a:solidFill>
              </a:rPr>
              <a:t>Model Comparison: Performance metrics of the hybrid model are compared against those of the fully connected neural network model. The hybrid model generally outperforms the fully connected model across various metrics.</a:t>
            </a:r>
          </a:p>
          <a:p>
            <a:pPr>
              <a:lnSpc>
                <a:spcPct val="100000"/>
              </a:lnSpc>
            </a:pPr>
            <a:r>
              <a:rPr lang="en-US" dirty="0">
                <a:solidFill>
                  <a:schemeClr val="tx1">
                    <a:alpha val="60000"/>
                  </a:schemeClr>
                </a:solidFill>
              </a:rPr>
              <a:t>Visualization: Confusion matrices are plotted to visualize the performance of both models.</a:t>
            </a:r>
          </a:p>
        </p:txBody>
      </p:sp>
      <p:pic>
        <p:nvPicPr>
          <p:cNvPr id="5" name="Picture 4" descr="Blue blocks and networks technology background">
            <a:extLst>
              <a:ext uri="{FF2B5EF4-FFF2-40B4-BE49-F238E27FC236}">
                <a16:creationId xmlns:a16="http://schemas.microsoft.com/office/drawing/2014/main" id="{51E33FF7-373A-9EDA-0ACD-18475311E30E}"/>
              </a:ext>
            </a:extLst>
          </p:cNvPr>
          <p:cNvPicPr>
            <a:picLocks noChangeAspect="1"/>
          </p:cNvPicPr>
          <p:nvPr/>
        </p:nvPicPr>
        <p:blipFill rotWithShape="1">
          <a:blip r:embed="rId3"/>
          <a:srcRect l="3208" r="34119" b="-446"/>
          <a:stretch/>
        </p:blipFill>
        <p:spPr>
          <a:xfrm>
            <a:off x="7187878" y="10"/>
            <a:ext cx="5004122" cy="6857990"/>
          </a:xfrm>
          <a:custGeom>
            <a:avLst/>
            <a:gdLst/>
            <a:ahLst/>
            <a:cxnLst/>
            <a:rect l="l" t="t" r="r" b="b"/>
            <a:pathLst>
              <a:path w="7641102" h="6858000">
                <a:moveTo>
                  <a:pt x="0" y="0"/>
                </a:moveTo>
                <a:lnTo>
                  <a:pt x="7641102" y="0"/>
                </a:lnTo>
                <a:lnTo>
                  <a:pt x="7641102" y="6858000"/>
                </a:lnTo>
                <a:lnTo>
                  <a:pt x="0" y="6858000"/>
                </a:lnTo>
                <a:close/>
              </a:path>
            </a:pathLst>
          </a:custGeom>
        </p:spPr>
      </p:pic>
      <p:sp>
        <p:nvSpPr>
          <p:cNvPr id="17" name="Rectangle 16">
            <a:extLst>
              <a:ext uri="{FF2B5EF4-FFF2-40B4-BE49-F238E27FC236}">
                <a16:creationId xmlns:a16="http://schemas.microsoft.com/office/drawing/2014/main" id="{6FF3A87B-2255-45E0-A551-C11FAF932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8" y="5773729"/>
            <a:ext cx="7641102"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5586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104173" y="184957"/>
            <a:ext cx="11536966" cy="918286"/>
          </a:xfrm>
          <a:noFill/>
        </p:spPr>
        <p:txBody>
          <a:bodyPr anchor="t">
            <a:noAutofit/>
          </a:bodyPr>
          <a:lstStyle/>
          <a:p>
            <a:r>
              <a:rPr lang="en-US" sz="3400" u="sng" dirty="0"/>
              <a:t>HYBRID MODEL METRICS:</a:t>
            </a:r>
          </a:p>
        </p:txBody>
      </p:sp>
      <p:sp>
        <p:nvSpPr>
          <p:cNvPr id="8" name="Content Placeholder 7">
            <a:extLst>
              <a:ext uri="{FF2B5EF4-FFF2-40B4-BE49-F238E27FC236}">
                <a16:creationId xmlns:a16="http://schemas.microsoft.com/office/drawing/2014/main" id="{215CE58D-2739-522B-7C3A-6A7C985360C0}"/>
              </a:ext>
            </a:extLst>
          </p:cNvPr>
          <p:cNvSpPr>
            <a:spLocks noGrp="1"/>
          </p:cNvSpPr>
          <p:nvPr>
            <p:ph sz="half" idx="1"/>
          </p:nvPr>
        </p:nvSpPr>
        <p:spPr>
          <a:xfrm>
            <a:off x="266217" y="763930"/>
            <a:ext cx="8137004" cy="5909113"/>
          </a:xfrm>
          <a:noFill/>
        </p:spPr>
        <p:txBody>
          <a:bodyPr vert="horz" lIns="0" tIns="0" rIns="91440" bIns="45720" rtlCol="0" anchor="t">
            <a:noAutofit/>
          </a:bodyPr>
          <a:lstStyle/>
          <a:p>
            <a:r>
              <a:rPr lang="en-US" sz="2000" u="sng" dirty="0">
                <a:latin typeface="Gill Sans MT (Body)"/>
              </a:rPr>
              <a:t>Accuracy: </a:t>
            </a:r>
            <a:br>
              <a:rPr lang="en-US" sz="2000" u="sng" dirty="0">
                <a:latin typeface="Gill Sans MT (Body)"/>
              </a:rPr>
            </a:br>
            <a:r>
              <a:rPr lang="en-US" sz="2000" dirty="0">
                <a:latin typeface="Gill Sans MT (Body)"/>
              </a:rPr>
              <a:t>The accuracy of the hybrid model on the test data is approximately 83.22%. This indicates that around 83.22% of the test samples were correctly classified by the model.</a:t>
            </a:r>
            <a:br>
              <a:rPr lang="en-US" sz="2000" dirty="0">
                <a:latin typeface="Gill Sans MT (Body)"/>
              </a:rPr>
            </a:br>
            <a:r>
              <a:rPr lang="en-US" sz="2000" u="sng" dirty="0">
                <a:latin typeface="Gill Sans MT (Body)"/>
              </a:rPr>
              <a:t>Precision: </a:t>
            </a:r>
            <a:br>
              <a:rPr lang="en-US" sz="2000" dirty="0">
                <a:latin typeface="Gill Sans MT (Body)"/>
              </a:rPr>
            </a:br>
            <a:r>
              <a:rPr lang="en-US" sz="2000" dirty="0">
                <a:latin typeface="Gill Sans MT (Body)"/>
              </a:rPr>
              <a:t>The precision of the hybrid model is approximately 82.29%. </a:t>
            </a:r>
            <a:br>
              <a:rPr lang="en-US" sz="2000" dirty="0">
                <a:latin typeface="Gill Sans MT (Body)"/>
              </a:rPr>
            </a:br>
            <a:r>
              <a:rPr lang="en-US" sz="2000" u="sng" dirty="0">
                <a:latin typeface="Gill Sans MT (Body)"/>
              </a:rPr>
              <a:t>Recall: </a:t>
            </a:r>
            <a:br>
              <a:rPr lang="en-US" sz="2000" dirty="0">
                <a:latin typeface="Gill Sans MT (Body)"/>
              </a:rPr>
            </a:br>
            <a:r>
              <a:rPr lang="en-US" sz="2000" dirty="0">
                <a:latin typeface="Gill Sans MT (Body)"/>
              </a:rPr>
              <a:t>The recall of the hybrid model is approximately 85.30%. </a:t>
            </a:r>
            <a:br>
              <a:rPr lang="en-US" sz="2000" dirty="0">
                <a:latin typeface="Gill Sans MT (Body)"/>
              </a:rPr>
            </a:br>
            <a:r>
              <a:rPr lang="en-US" sz="2000" u="sng" dirty="0">
                <a:latin typeface="Gill Sans MT (Body)"/>
              </a:rPr>
              <a:t>F1-score: </a:t>
            </a:r>
            <a:br>
              <a:rPr lang="en-US" sz="2000" dirty="0">
                <a:latin typeface="Gill Sans MT (Body)"/>
              </a:rPr>
            </a:br>
            <a:r>
              <a:rPr lang="en-US" sz="2000" dirty="0">
                <a:latin typeface="Gill Sans MT (Body)"/>
              </a:rPr>
              <a:t>The F1-score of the hybrid model is approximately 83.77%. </a:t>
            </a:r>
            <a:br>
              <a:rPr lang="en-US" sz="2000" dirty="0">
                <a:latin typeface="Gill Sans MT (Body)"/>
              </a:rPr>
            </a:br>
            <a:r>
              <a:rPr lang="en-US" sz="2000" u="sng" dirty="0">
                <a:latin typeface="Gill Sans MT (Body)"/>
              </a:rPr>
              <a:t>AUC-ROC: </a:t>
            </a:r>
            <a:br>
              <a:rPr lang="en-US" sz="2000" dirty="0">
                <a:latin typeface="Gill Sans MT (Body)"/>
              </a:rPr>
            </a:br>
            <a:r>
              <a:rPr lang="en-US" sz="2000" dirty="0">
                <a:latin typeface="Gill Sans MT (Body)"/>
              </a:rPr>
              <a:t>The Area Under the Receiver Operating Characteristic curve (AUC-ROC) of the hybrid model is approximately 91.42%. This metric evaluates the model's ability to distinguish between positive and negative classes.</a:t>
            </a:r>
            <a:br>
              <a:rPr lang="en-US" sz="2000" dirty="0">
                <a:latin typeface="Gill Sans MT (Body)"/>
              </a:rPr>
            </a:br>
            <a:r>
              <a:rPr lang="en-US" sz="2000" u="sng" dirty="0">
                <a:latin typeface="Gill Sans MT (Body)"/>
              </a:rPr>
              <a:t>Confusion Matrix: </a:t>
            </a:r>
            <a:br>
              <a:rPr lang="en-US" sz="2000" dirty="0">
                <a:latin typeface="Gill Sans MT (Body)"/>
              </a:rPr>
            </a:br>
            <a:r>
              <a:rPr lang="en-US" sz="2000" dirty="0">
                <a:latin typeface="Gill Sans MT (Body)"/>
              </a:rPr>
              <a:t>The confusion matrix shows the counts of true positive, true negative, false positive, and false negative predictions made by the hybrid model.	</a:t>
            </a:r>
          </a:p>
        </p:txBody>
      </p:sp>
      <p:pic>
        <p:nvPicPr>
          <p:cNvPr id="3" name="Picture 2">
            <a:extLst>
              <a:ext uri="{FF2B5EF4-FFF2-40B4-BE49-F238E27FC236}">
                <a16:creationId xmlns:a16="http://schemas.microsoft.com/office/drawing/2014/main" id="{6EAA3CB9-F2E9-0746-236C-40A867890A3F}"/>
              </a:ext>
            </a:extLst>
          </p:cNvPr>
          <p:cNvPicPr>
            <a:picLocks noChangeAspect="1"/>
          </p:cNvPicPr>
          <p:nvPr/>
        </p:nvPicPr>
        <p:blipFill>
          <a:blip r:embed="rId2"/>
          <a:stretch>
            <a:fillRect/>
          </a:stretch>
        </p:blipFill>
        <p:spPr>
          <a:xfrm>
            <a:off x="8565266" y="983974"/>
            <a:ext cx="3533229" cy="4542183"/>
          </a:xfrm>
          <a:prstGeom prst="rect">
            <a:avLst/>
          </a:prstGeom>
        </p:spPr>
      </p:pic>
    </p:spTree>
    <p:extLst>
      <p:ext uri="{BB962C8B-B14F-4D97-AF65-F5344CB8AC3E}">
        <p14:creationId xmlns:p14="http://schemas.microsoft.com/office/powerpoint/2010/main" val="314440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228599" y="138785"/>
            <a:ext cx="11412539" cy="388091"/>
          </a:xfrm>
          <a:noFill/>
        </p:spPr>
        <p:txBody>
          <a:bodyPr anchor="t">
            <a:noAutofit/>
          </a:bodyPr>
          <a:lstStyle/>
          <a:p>
            <a:r>
              <a:rPr lang="en-US" sz="3400" u="sng" dirty="0"/>
              <a:t>FEEDFORWARD NEURAL NETWORK METRICS:</a:t>
            </a:r>
            <a:br>
              <a:rPr lang="en-US" sz="3400" u="sng" dirty="0"/>
            </a:br>
            <a:endParaRPr lang="en-US" sz="3400" u="sng" dirty="0"/>
          </a:p>
        </p:txBody>
      </p:sp>
      <p:sp>
        <p:nvSpPr>
          <p:cNvPr id="8" name="Content Placeholder 7">
            <a:extLst>
              <a:ext uri="{FF2B5EF4-FFF2-40B4-BE49-F238E27FC236}">
                <a16:creationId xmlns:a16="http://schemas.microsoft.com/office/drawing/2014/main" id="{215CE58D-2739-522B-7C3A-6A7C985360C0}"/>
              </a:ext>
            </a:extLst>
          </p:cNvPr>
          <p:cNvSpPr>
            <a:spLocks noGrp="1"/>
          </p:cNvSpPr>
          <p:nvPr>
            <p:ph sz="half" idx="1"/>
          </p:nvPr>
        </p:nvSpPr>
        <p:spPr>
          <a:xfrm>
            <a:off x="355337" y="740778"/>
            <a:ext cx="8132680" cy="6991109"/>
          </a:xfrm>
          <a:noFill/>
        </p:spPr>
        <p:txBody>
          <a:bodyPr vert="horz" lIns="0" tIns="0" rIns="91440" bIns="45720" rtlCol="0" anchor="t">
            <a:normAutofit/>
          </a:bodyPr>
          <a:lstStyle/>
          <a:p>
            <a:r>
              <a:rPr lang="en-US" sz="1900" u="sng" dirty="0"/>
              <a:t>•Accuracy: </a:t>
            </a:r>
            <a:br>
              <a:rPr lang="en-US" sz="1900" dirty="0"/>
            </a:br>
            <a:r>
              <a:rPr lang="en-US" sz="1900" dirty="0"/>
              <a:t>The accuracy of the fully connected feedforward neural network model on the test data is approximately 80.00%.</a:t>
            </a:r>
            <a:br>
              <a:rPr lang="en-US" sz="1900" dirty="0"/>
            </a:br>
            <a:r>
              <a:rPr lang="en-US" sz="1900" u="sng" dirty="0"/>
              <a:t>•Precision: </a:t>
            </a:r>
            <a:br>
              <a:rPr lang="en-US" sz="1900" dirty="0"/>
            </a:br>
            <a:r>
              <a:rPr lang="en-US" sz="1900" dirty="0"/>
              <a:t>The precision of the fully connected feedforward neural network model is approximately 81.83%.</a:t>
            </a:r>
            <a:br>
              <a:rPr lang="en-US" sz="1900" dirty="0"/>
            </a:br>
            <a:r>
              <a:rPr lang="en-US" sz="1900" u="sng" dirty="0"/>
              <a:t>•Recall: </a:t>
            </a:r>
            <a:br>
              <a:rPr lang="en-US" sz="1900" dirty="0"/>
            </a:br>
            <a:r>
              <a:rPr lang="en-US" sz="1900" dirty="0"/>
              <a:t>The recall of the fully connected feedforward neural network model is approximately 77.90%.</a:t>
            </a:r>
            <a:br>
              <a:rPr lang="en-US" sz="1900" dirty="0"/>
            </a:br>
            <a:r>
              <a:rPr lang="en-US" sz="1900" u="sng" dirty="0"/>
              <a:t>•F1-score: </a:t>
            </a:r>
            <a:br>
              <a:rPr lang="en-US" sz="1900" dirty="0"/>
            </a:br>
            <a:r>
              <a:rPr lang="en-US" sz="1900" dirty="0"/>
              <a:t>The F1-score of the fully connected feedforward neural network model is approximately 79.81%.</a:t>
            </a:r>
            <a:br>
              <a:rPr lang="en-US" sz="1900" dirty="0"/>
            </a:br>
            <a:r>
              <a:rPr lang="en-US" sz="1900" u="sng" dirty="0"/>
              <a:t>•AUC-ROC: </a:t>
            </a:r>
            <a:br>
              <a:rPr lang="en-US" sz="1900" dirty="0"/>
            </a:br>
            <a:r>
              <a:rPr lang="en-US" sz="1900" dirty="0"/>
              <a:t>The AUC-ROC of the fully connected feedforward neural network model is approximately 87.82%.</a:t>
            </a:r>
            <a:br>
              <a:rPr lang="en-US" sz="1900" dirty="0"/>
            </a:br>
            <a:r>
              <a:rPr lang="en-US" sz="1900" u="sng" dirty="0"/>
              <a:t>•Confusion Matrix: </a:t>
            </a:r>
            <a:br>
              <a:rPr lang="en-US" sz="1900" dirty="0"/>
            </a:br>
            <a:r>
              <a:rPr lang="en-US" sz="1900" dirty="0"/>
              <a:t>The confusion matrix shows the counts of true positive, true negative, false positive, and false negative predictions made by the fully connected feedforward neural network model.</a:t>
            </a:r>
          </a:p>
          <a:p>
            <a:endParaRPr lang="en-US" dirty="0"/>
          </a:p>
        </p:txBody>
      </p:sp>
      <p:pic>
        <p:nvPicPr>
          <p:cNvPr id="6" name="Table Placeholder 5">
            <a:extLst>
              <a:ext uri="{FF2B5EF4-FFF2-40B4-BE49-F238E27FC236}">
                <a16:creationId xmlns:a16="http://schemas.microsoft.com/office/drawing/2014/main" id="{697568C0-3573-BFE0-E1C9-5DA76CEDB849}"/>
              </a:ext>
            </a:extLst>
          </p:cNvPr>
          <p:cNvPicPr>
            <a:picLocks noGrp="1" noChangeAspect="1"/>
          </p:cNvPicPr>
          <p:nvPr>
            <p:ph type="tbl" sz="quarter" idx="13"/>
          </p:nvPr>
        </p:nvPicPr>
        <p:blipFill>
          <a:blip r:embed="rId2">
            <a:extLst>
              <a:ext uri="{28A0092B-C50C-407E-A947-70E740481C1C}">
                <a14:useLocalDpi xmlns:a14="http://schemas.microsoft.com/office/drawing/2010/main" val="0"/>
              </a:ext>
            </a:extLst>
          </a:blip>
          <a:srcRect/>
          <a:stretch>
            <a:fillRect/>
          </a:stretch>
        </p:blipFill>
        <p:spPr bwMode="auto">
          <a:xfrm>
            <a:off x="8488017" y="1013792"/>
            <a:ext cx="3607905" cy="5287618"/>
          </a:xfrm>
          <a:prstGeom prst="rect">
            <a:avLst/>
          </a:prstGeom>
          <a:noFill/>
          <a:ln>
            <a:noFill/>
          </a:ln>
        </p:spPr>
      </p:pic>
    </p:spTree>
    <p:extLst>
      <p:ext uri="{BB962C8B-B14F-4D97-AF65-F5344CB8AC3E}">
        <p14:creationId xmlns:p14="http://schemas.microsoft.com/office/powerpoint/2010/main" val="1994713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228599" y="138785"/>
            <a:ext cx="11412539" cy="388091"/>
          </a:xfrm>
          <a:noFill/>
        </p:spPr>
        <p:txBody>
          <a:bodyPr anchor="t">
            <a:noAutofit/>
          </a:bodyPr>
          <a:lstStyle/>
          <a:p>
            <a:r>
              <a:rPr lang="en-US" sz="3600" u="sng" dirty="0"/>
              <a:t>MODEL METRICS COMPARISON:</a:t>
            </a:r>
            <a:br>
              <a:rPr lang="en-US" sz="3600" u="sng" dirty="0"/>
            </a:br>
            <a:endParaRPr lang="en-US" sz="3600" u="sng" dirty="0"/>
          </a:p>
        </p:txBody>
      </p:sp>
      <p:sp>
        <p:nvSpPr>
          <p:cNvPr id="8" name="Content Placeholder 7">
            <a:extLst>
              <a:ext uri="{FF2B5EF4-FFF2-40B4-BE49-F238E27FC236}">
                <a16:creationId xmlns:a16="http://schemas.microsoft.com/office/drawing/2014/main" id="{215CE58D-2739-522B-7C3A-6A7C985360C0}"/>
              </a:ext>
            </a:extLst>
          </p:cNvPr>
          <p:cNvSpPr>
            <a:spLocks noGrp="1"/>
          </p:cNvSpPr>
          <p:nvPr>
            <p:ph sz="half" idx="1"/>
          </p:nvPr>
        </p:nvSpPr>
        <p:spPr>
          <a:xfrm>
            <a:off x="104172" y="1103243"/>
            <a:ext cx="8461094" cy="4840358"/>
          </a:xfrm>
          <a:noFill/>
        </p:spPr>
        <p:txBody>
          <a:bodyPr vert="horz" lIns="0" tIns="0" rIns="91440" bIns="45720" rtlCol="0" anchor="t">
            <a:normAutofit/>
          </a:bodyPr>
          <a:lstStyle/>
          <a:p>
            <a:r>
              <a:rPr lang="en-US" dirty="0"/>
              <a:t>	</a:t>
            </a:r>
          </a:p>
        </p:txBody>
      </p:sp>
      <p:pic>
        <p:nvPicPr>
          <p:cNvPr id="4" name="Picture 3"/>
          <p:cNvPicPr>
            <a:picLocks noChangeAspect="1"/>
          </p:cNvPicPr>
          <p:nvPr/>
        </p:nvPicPr>
        <p:blipFill>
          <a:blip r:embed="rId2"/>
          <a:stretch>
            <a:fillRect/>
          </a:stretch>
        </p:blipFill>
        <p:spPr>
          <a:xfrm>
            <a:off x="497711" y="914400"/>
            <a:ext cx="11296892" cy="5605568"/>
          </a:xfrm>
          <a:prstGeom prst="rect">
            <a:avLst/>
          </a:prstGeom>
        </p:spPr>
      </p:pic>
    </p:spTree>
    <p:extLst>
      <p:ext uri="{BB962C8B-B14F-4D97-AF65-F5344CB8AC3E}">
        <p14:creationId xmlns:p14="http://schemas.microsoft.com/office/powerpoint/2010/main" val="1969030559"/>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97783A8-901D-4F73-81D7-AA6841BEB3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F342EE1-43E5-4AFB-895D-B61B9656DC14}">
  <ds:schemaRefs>
    <ds:schemaRef ds:uri="http://schemas.microsoft.com/office/2006/documentManagement/types"/>
    <ds:schemaRef ds:uri="http://schemas.microsoft.com/sharepoint/v3"/>
    <ds:schemaRef ds:uri="http://purl.org/dc/dcmitype/"/>
    <ds:schemaRef ds:uri="http://purl.org/dc/elements/1.1/"/>
    <ds:schemaRef ds:uri="http://purl.org/dc/terms/"/>
    <ds:schemaRef ds:uri="http://schemas.microsoft.com/office/infopath/2007/PartnerControls"/>
    <ds:schemaRef ds:uri="http://schemas.microsoft.com/office/2006/metadata/properties"/>
    <ds:schemaRef ds:uri="http://www.w3.org/XML/1998/namespace"/>
    <ds:schemaRef ds:uri="http://schemas.openxmlformats.org/package/2006/metadata/core-properties"/>
    <ds:schemaRef ds:uri="230e9df3-be65-4c73-a93b-d1236ebd677e"/>
    <ds:schemaRef ds:uri="16c05727-aa75-4e4a-9b5f-8a80a1165891"/>
    <ds:schemaRef ds:uri="71af3243-3dd4-4a8d-8c0d-dd76da1f02a5"/>
  </ds:schemaRefs>
</ds:datastoreItem>
</file>

<file path=customXml/itemProps3.xml><?xml version="1.0" encoding="utf-8"?>
<ds:datastoreItem xmlns:ds="http://schemas.openxmlformats.org/officeDocument/2006/customXml" ds:itemID="{2F49CD38-5B57-4682-9FCE-B9174068D0AE}">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{DA4BB128-8934-4048-AF56-CB9B428FDDEF}tf33713516_win32</Template>
  <TotalTime>160</TotalTime>
  <Words>1130</Words>
  <Application>Microsoft Office PowerPoint</Application>
  <PresentationFormat>Widescreen</PresentationFormat>
  <Paragraphs>69</Paragraphs>
  <Slides>15</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Calibri</vt:lpstr>
      <vt:lpstr>Gill Sans MT</vt:lpstr>
      <vt:lpstr>Gill Sans MT (Body)</vt:lpstr>
      <vt:lpstr>Söhne</vt:lpstr>
      <vt:lpstr>Times New Roman</vt:lpstr>
      <vt:lpstr>Walbaum Display</vt:lpstr>
      <vt:lpstr>3DFloatVTI</vt:lpstr>
      <vt:lpstr>   SENTIMENT ANALYSIS OF IMDB MOVIES REVIEW DATASET        ZARISH ASIM 2022640 ADINA KAMRAN 2022044                                </vt:lpstr>
      <vt:lpstr>INTRODUCTION:</vt:lpstr>
      <vt:lpstr>SCOPE OF PROJECT: </vt:lpstr>
      <vt:lpstr>DATASET CHOSEN IMDB REVIEWS DATASET:</vt:lpstr>
      <vt:lpstr>MODEL PERFOMANCE &amp; LIMITATIONS:</vt:lpstr>
      <vt:lpstr>ALGORITHM:</vt:lpstr>
      <vt:lpstr>HYBRID MODEL METRICS:</vt:lpstr>
      <vt:lpstr>FEEDFORWARD NEURAL NETWORK METRICS: </vt:lpstr>
      <vt:lpstr>MODEL METRICS COMPARISON: </vt:lpstr>
      <vt:lpstr>INDIVIDUAL METRICS: </vt:lpstr>
      <vt:lpstr>HYBRID MODEL METRICS: </vt:lpstr>
      <vt:lpstr>FEEDFORWARD NEURAL NETWORK MODEL METRICS: </vt:lpstr>
      <vt:lpstr>POTIENTIAL IMPROVEMENTS:</vt:lpstr>
      <vt:lpstr>CONCLUSION: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 ANALYSIS OF IMDB MOVIES REVIEW DATASET       ADINA KAMRAN 2022044   ZARISH ASIM 2022640</dc:title>
  <dc:creator>u2022640</dc:creator>
  <cp:lastModifiedBy>u2022640</cp:lastModifiedBy>
  <cp:revision>4</cp:revision>
  <dcterms:created xsi:type="dcterms:W3CDTF">2024-04-22T17:15:23Z</dcterms:created>
  <dcterms:modified xsi:type="dcterms:W3CDTF">2024-04-24T17:45:15Z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